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presentation.xml" ContentType="application/vnd.openxmlformats-officedocument.presentationml.presentation.main+xml"/>
  <Override PartName="/ppt/slides/slide102.xml" ContentType="application/vnd.openxmlformats-officedocument.presentationml.slide+xml"/>
  <Override PartName="/ppt/notesSlides/notesSlide90.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80.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79.xml" ContentType="application/vnd.openxmlformats-officedocument.presentationml.notesSlide+xml"/>
  <Override PartName="/ppt/notesSlides/notesSlide78.xml" ContentType="application/vnd.openxmlformats-officedocument.presentationml.notesSlide+xml"/>
  <Override PartName="/ppt/notesSlides/notesSlide77.xml" ContentType="application/vnd.openxmlformats-officedocument.presentationml.notesSlide+xml"/>
  <Override PartName="/ppt/notesSlides/notesSlide76.xml" ContentType="application/vnd.openxmlformats-officedocument.presentationml.notesSlide+xml"/>
  <Override PartName="/ppt/notesSlides/notesSlide75.xml" ContentType="application/vnd.openxmlformats-officedocument.presentationml.notesSlide+xml"/>
  <Override PartName="/ppt/notesSlides/notesSlide74.xml" ContentType="application/vnd.openxmlformats-officedocument.presentationml.notesSlide+xml"/>
  <Override PartName="/ppt/notesSlides/notesSlide73.xml" ContentType="application/vnd.openxmlformats-officedocument.presentationml.notesSlide+xml"/>
  <Override PartName="/ppt/notesSlides/notesSlide72.xml" ContentType="application/vnd.openxmlformats-officedocument.presentationml.notesSlide+xml"/>
  <Override PartName="/ppt/notesSlides/notesSlide71.xml" ContentType="application/vnd.openxmlformats-officedocument.presentationml.notesSlide+xml"/>
  <Override PartName="/ppt/notesSlides/notesSlide70.xml" ContentType="application/vnd.openxmlformats-officedocument.presentationml.notesSlide+xml"/>
  <Override PartName="/ppt/notesSlides/notesSlide69.xml" ContentType="application/vnd.openxmlformats-officedocument.presentationml.notesSlide+xml"/>
  <Override PartName="/ppt/notesSlides/notesSlide68.xml" ContentType="application/vnd.openxmlformats-officedocument.presentationml.notesSlide+xml"/>
  <Override PartName="/ppt/notesSlides/notesSlide67.xml" ContentType="application/vnd.openxmlformats-officedocument.presentationml.notesSlide+xml"/>
  <Override PartName="/ppt/notesSlides/notesSlide66.xml" ContentType="application/vnd.openxmlformats-officedocument.presentationml.notesSlide+xml"/>
  <Override PartName="/ppt/notesSlides/notesSlide65.xml" ContentType="application/vnd.openxmlformats-officedocument.presentationml.notesSlide+xml"/>
  <Override PartName="/ppt/notesSlides/notesSlide64.xml" ContentType="application/vnd.openxmlformats-officedocument.presentationml.notesSlide+xml"/>
  <Override PartName="/ppt/notesSlides/notesSlide63.xml" ContentType="application/vnd.openxmlformats-officedocument.presentationml.notesSlide+xml"/>
  <Override PartName="/ppt/notesSlides/notesSlide62.xml" ContentType="application/vnd.openxmlformats-officedocument.presentationml.notesSlide+xml"/>
  <Override PartName="/ppt/notesSlides/notesSlide61.xml" ContentType="application/vnd.openxmlformats-officedocument.presentationml.notesSlide+xml"/>
  <Override PartName="/ppt/notesSlides/notesSlide60.xml" ContentType="application/vnd.openxmlformats-officedocument.presentationml.notesSlide+xml"/>
  <Override PartName="/ppt/notesSlides/notesSlide59.xml" ContentType="application/vnd.openxmlformats-officedocument.presentationml.notesSlide+xml"/>
  <Override PartName="/ppt/notesSlides/notesSlide58.xml" ContentType="application/vnd.openxmlformats-officedocument.presentationml.notesSlide+xml"/>
  <Override PartName="/ppt/notesSlides/notesSlide57.xml" ContentType="application/vnd.openxmlformats-officedocument.presentationml.notesSlide+xml"/>
  <Override PartName="/ppt/notesSlides/notesSlide56.xml" ContentType="application/vnd.openxmlformats-officedocument.presentationml.notesSlide+xml"/>
  <Override PartName="/ppt/notesSlides/notesSlide55.xml" ContentType="application/vnd.openxmlformats-officedocument.presentationml.notesSlide+xml"/>
  <Override PartName="/ppt/notesSlides/notesSlide54.xml" ContentType="application/vnd.openxmlformats-officedocument.presentationml.notesSlide+xml"/>
  <Override PartName="/ppt/notesSlides/notesSlide53.xml" ContentType="application/vnd.openxmlformats-officedocument.presentationml.notesSlide+xml"/>
  <Override PartName="/ppt/notesSlides/notesSlide52.xml" ContentType="application/vnd.openxmlformats-officedocument.presentationml.notesSlide+xml"/>
  <Override PartName="/ppt/notesSlides/notesSlide51.xml" ContentType="application/vnd.openxmlformats-officedocument.presentationml.notesSlide+xml"/>
  <Override PartName="/ppt/notesSlides/notesSlide50.xml" ContentType="application/vnd.openxmlformats-officedocument.presentationml.notesSlide+xml"/>
  <Override PartName="/ppt/notesSlides/notesSlide49.xml" ContentType="application/vnd.openxmlformats-officedocument.presentationml.notesSlide+xml"/>
  <Override PartName="/ppt/notesSlides/notesSlide48.xml" ContentType="application/vnd.openxmlformats-officedocument.presentationml.notesSlide+xml"/>
  <Override PartName="/ppt/notesSlides/notesSlide47.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44.xml" ContentType="application/vnd.openxmlformats-officedocument.presentationml.notesSlide+xml"/>
  <Override PartName="/ppt/notesSlides/notesSlide43.xml" ContentType="application/vnd.openxmlformats-officedocument.presentationml.notesSlide+xml"/>
  <Override PartName="/ppt/notesSlides/notesSlide42.xml" ContentType="application/vnd.openxmlformats-officedocument.presentationml.notesSlide+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34.xml" ContentType="application/vnd.openxmlformats-officedocument.presentationml.notesSlide+xml"/>
  <Override PartName="/ppt/notesSlides/notesSlide33.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notesSlides/notesSlide81.xml" ContentType="application/vnd.openxmlformats-officedocument.presentationml.notesSlide+xml"/>
  <Override PartName="/ppt/notesSlides/notesSlide98.xml" ContentType="application/vnd.openxmlformats-officedocument.presentationml.notesSlid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ustom.xml" ContentType="application/vnd.openxmlformats-officedocument.custom-properti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4"/>
  </p:notesMasterIdLst>
  <p:sldIdLst>
    <p:sldId id="424" r:id="rId2"/>
    <p:sldId id="375" r:id="rId3"/>
    <p:sldId id="374" r:id="rId4"/>
    <p:sldId id="372" r:id="rId5"/>
    <p:sldId id="371" r:id="rId6"/>
    <p:sldId id="370" r:id="rId7"/>
    <p:sldId id="369" r:id="rId8"/>
    <p:sldId id="368" r:id="rId9"/>
    <p:sldId id="377" r:id="rId10"/>
    <p:sldId id="378" r:id="rId11"/>
    <p:sldId id="382" r:id="rId12"/>
    <p:sldId id="383" r:id="rId13"/>
    <p:sldId id="355" r:id="rId14"/>
    <p:sldId id="354" r:id="rId15"/>
    <p:sldId id="353" r:id="rId16"/>
    <p:sldId id="351" r:id="rId17"/>
    <p:sldId id="349" r:id="rId18"/>
    <p:sldId id="348" r:id="rId19"/>
    <p:sldId id="347" r:id="rId20"/>
    <p:sldId id="346" r:id="rId21"/>
    <p:sldId id="345" r:id="rId22"/>
    <p:sldId id="344" r:id="rId23"/>
    <p:sldId id="343" r:id="rId24"/>
    <p:sldId id="341" r:id="rId25"/>
    <p:sldId id="340" r:id="rId26"/>
    <p:sldId id="339" r:id="rId27"/>
    <p:sldId id="338" r:id="rId28"/>
    <p:sldId id="337" r:id="rId29"/>
    <p:sldId id="335" r:id="rId30"/>
    <p:sldId id="334" r:id="rId31"/>
    <p:sldId id="333" r:id="rId32"/>
    <p:sldId id="332" r:id="rId33"/>
    <p:sldId id="329" r:id="rId34"/>
    <p:sldId id="328" r:id="rId35"/>
    <p:sldId id="326" r:id="rId36"/>
    <p:sldId id="325" r:id="rId37"/>
    <p:sldId id="323" r:id="rId38"/>
    <p:sldId id="320" r:id="rId39"/>
    <p:sldId id="318" r:id="rId40"/>
    <p:sldId id="317" r:id="rId41"/>
    <p:sldId id="316" r:id="rId42"/>
    <p:sldId id="315" r:id="rId43"/>
    <p:sldId id="388" r:id="rId44"/>
    <p:sldId id="381" r:id="rId45"/>
    <p:sldId id="418" r:id="rId46"/>
    <p:sldId id="419" r:id="rId47"/>
    <p:sldId id="423" r:id="rId48"/>
    <p:sldId id="422" r:id="rId49"/>
    <p:sldId id="426" r:id="rId50"/>
    <p:sldId id="427" r:id="rId51"/>
    <p:sldId id="428" r:id="rId52"/>
    <p:sldId id="421" r:id="rId53"/>
    <p:sldId id="429" r:id="rId54"/>
    <p:sldId id="430" r:id="rId55"/>
    <p:sldId id="420" r:id="rId56"/>
    <p:sldId id="432" r:id="rId57"/>
    <p:sldId id="433" r:id="rId58"/>
    <p:sldId id="434" r:id="rId59"/>
    <p:sldId id="435" r:id="rId60"/>
    <p:sldId id="436" r:id="rId61"/>
    <p:sldId id="437" r:id="rId62"/>
    <p:sldId id="438" r:id="rId63"/>
    <p:sldId id="439" r:id="rId64"/>
    <p:sldId id="440" r:id="rId65"/>
    <p:sldId id="441" r:id="rId66"/>
    <p:sldId id="442" r:id="rId67"/>
    <p:sldId id="443" r:id="rId68"/>
    <p:sldId id="444" r:id="rId69"/>
    <p:sldId id="445" r:id="rId70"/>
    <p:sldId id="446" r:id="rId71"/>
    <p:sldId id="447" r:id="rId72"/>
    <p:sldId id="409" r:id="rId73"/>
    <p:sldId id="413" r:id="rId74"/>
    <p:sldId id="414" r:id="rId75"/>
    <p:sldId id="415" r:id="rId76"/>
    <p:sldId id="416" r:id="rId77"/>
    <p:sldId id="417" r:id="rId78"/>
    <p:sldId id="276" r:id="rId79"/>
    <p:sldId id="379" r:id="rId80"/>
    <p:sldId id="408" r:id="rId81"/>
    <p:sldId id="394" r:id="rId82"/>
    <p:sldId id="395" r:id="rId83"/>
    <p:sldId id="396" r:id="rId84"/>
    <p:sldId id="397" r:id="rId85"/>
    <p:sldId id="398" r:id="rId86"/>
    <p:sldId id="399" r:id="rId87"/>
    <p:sldId id="400" r:id="rId88"/>
    <p:sldId id="401" r:id="rId89"/>
    <p:sldId id="402" r:id="rId90"/>
    <p:sldId id="403" r:id="rId91"/>
    <p:sldId id="404" r:id="rId92"/>
    <p:sldId id="405" r:id="rId93"/>
    <p:sldId id="406" r:id="rId94"/>
    <p:sldId id="407" r:id="rId95"/>
    <p:sldId id="392" r:id="rId96"/>
    <p:sldId id="393" r:id="rId97"/>
    <p:sldId id="386" r:id="rId98"/>
    <p:sldId id="389" r:id="rId99"/>
    <p:sldId id="390" r:id="rId100"/>
    <p:sldId id="391" r:id="rId101"/>
    <p:sldId id="425" r:id="rId102"/>
    <p:sldId id="376" r:id="rId10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id="{22D26E5C-999A-694B-87FD-34F4D26734AA}">
          <p14:sldIdLst>
            <p14:sldId id="424"/>
          </p14:sldIdLst>
        </p14:section>
        <p14:section name="Introduction" id="{89A3D3EF-51D5-A041-81E3-5331624C9C61}">
          <p14:sldIdLst>
            <p14:sldId id="375"/>
            <p14:sldId id="374"/>
            <p14:sldId id="372"/>
            <p14:sldId id="371"/>
            <p14:sldId id="370"/>
            <p14:sldId id="369"/>
            <p14:sldId id="368"/>
            <p14:sldId id="377"/>
            <p14:sldId id="378"/>
          </p14:sldIdLst>
        </p14:section>
        <p14:section name="Lesson 1" id="{E25F7527-1857-974D-8D69-1B4C3197DAF5}">
          <p14:sldIdLst>
            <p14:sldId id="382"/>
            <p14:sldId id="383"/>
            <p14:sldId id="355"/>
            <p14:sldId id="354"/>
            <p14:sldId id="353"/>
            <p14:sldId id="351"/>
            <p14:sldId id="349"/>
            <p14:sldId id="348"/>
            <p14:sldId id="347"/>
            <p14:sldId id="346"/>
            <p14:sldId id="345"/>
            <p14:sldId id="344"/>
            <p14:sldId id="343"/>
            <p14:sldId id="341"/>
            <p14:sldId id="340"/>
            <p14:sldId id="339"/>
            <p14:sldId id="338"/>
            <p14:sldId id="337"/>
            <p14:sldId id="335"/>
            <p14:sldId id="334"/>
            <p14:sldId id="333"/>
            <p14:sldId id="332"/>
            <p14:sldId id="329"/>
            <p14:sldId id="328"/>
            <p14:sldId id="326"/>
            <p14:sldId id="325"/>
            <p14:sldId id="323"/>
            <p14:sldId id="320"/>
            <p14:sldId id="318"/>
            <p14:sldId id="317"/>
            <p14:sldId id="316"/>
            <p14:sldId id="315"/>
            <p14:sldId id="388"/>
          </p14:sldIdLst>
        </p14:section>
        <p14:section name="Lesson 2" id="{C442B980-D9FB-F64E-8B48-A6833DD719F7}">
          <p14:sldIdLst>
            <p14:sldId id="381"/>
            <p14:sldId id="418"/>
            <p14:sldId id="419"/>
            <p14:sldId id="423"/>
            <p14:sldId id="422"/>
            <p14:sldId id="426"/>
            <p14:sldId id="427"/>
            <p14:sldId id="428"/>
            <p14:sldId id="421"/>
            <p14:sldId id="429"/>
            <p14:sldId id="430"/>
            <p14:sldId id="420"/>
            <p14:sldId id="432"/>
            <p14:sldId id="433"/>
            <p14:sldId id="434"/>
            <p14:sldId id="435"/>
            <p14:sldId id="436"/>
            <p14:sldId id="437"/>
            <p14:sldId id="438"/>
            <p14:sldId id="439"/>
            <p14:sldId id="440"/>
            <p14:sldId id="441"/>
            <p14:sldId id="442"/>
            <p14:sldId id="443"/>
            <p14:sldId id="444"/>
            <p14:sldId id="445"/>
            <p14:sldId id="446"/>
            <p14:sldId id="447"/>
            <p14:sldId id="409"/>
            <p14:sldId id="413"/>
            <p14:sldId id="414"/>
            <p14:sldId id="415"/>
            <p14:sldId id="416"/>
            <p14:sldId id="417"/>
            <p14:sldId id="276"/>
          </p14:sldIdLst>
        </p14:section>
        <p14:section name="Test" id="{DCCD7E00-96BF-5849-BFC0-9864EE79A98E}">
          <p14:sldIdLst>
            <p14:sldId id="379"/>
            <p14:sldId id="408"/>
            <p14:sldId id="394"/>
            <p14:sldId id="395"/>
            <p14:sldId id="396"/>
            <p14:sldId id="397"/>
            <p14:sldId id="398"/>
            <p14:sldId id="399"/>
            <p14:sldId id="400"/>
            <p14:sldId id="401"/>
            <p14:sldId id="402"/>
            <p14:sldId id="403"/>
            <p14:sldId id="404"/>
            <p14:sldId id="405"/>
            <p14:sldId id="406"/>
            <p14:sldId id="407"/>
            <p14:sldId id="392"/>
            <p14:sldId id="393"/>
            <p14:sldId id="386"/>
            <p14:sldId id="389"/>
            <p14:sldId id="390"/>
            <p14:sldId id="391"/>
            <p14:sldId id="425"/>
          </p14:sldIdLst>
        </p14:section>
        <p14:section name="Acronyms" id="{B53ECA1F-82BD-264F-BB34-D6B2A62E9D9A}">
          <p14:sldIdLst>
            <p14:sldId id="37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7BB3"/>
    <a:srgbClr val="134D86"/>
    <a:srgbClr val="BF6100"/>
    <a:srgbClr val="00579E"/>
    <a:srgbClr val="6B007C"/>
    <a:srgbClr val="C80000"/>
    <a:srgbClr val="FFF0C6"/>
    <a:srgbClr val="1B65A6"/>
    <a:srgbClr val="26AA91"/>
    <a:srgbClr val="1F5C9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80"/>
    <p:restoredTop sz="94577"/>
  </p:normalViewPr>
  <p:slideViewPr>
    <p:cSldViewPr snapToGrid="0">
      <p:cViewPr varScale="1">
        <p:scale>
          <a:sx n="124" d="100"/>
          <a:sy n="124" d="100"/>
        </p:scale>
        <p:origin x="192" y="720"/>
      </p:cViewPr>
      <p:guideLst/>
    </p:cSldViewPr>
  </p:slideViewPr>
  <p:outlineViewPr>
    <p:cViewPr>
      <p:scale>
        <a:sx n="33" d="100"/>
        <a:sy n="33" d="100"/>
      </p:scale>
      <p:origin x="0" y="-158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heme" Target="theme/theme1.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tableStyles" Target="tableStyle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customXml" Target="../customXml/item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customXml" Target="../customXml/item2.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7DD1A50-3375-BE44-8A5F-AC943835EB92}" type="datetimeFigureOut">
              <a:rPr lang="en-US" smtClean="0"/>
              <a:t>6/25/26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26A2F6-5BBF-7B4A-9D1D-0262703B3370}" type="slidenum">
              <a:rPr lang="en-US" smtClean="0"/>
              <a:t>‹#›</a:t>
            </a:fld>
            <a:endParaRPr lang="en-US"/>
          </a:p>
        </p:txBody>
      </p:sp>
    </p:spTree>
    <p:extLst>
      <p:ext uri="{BB962C8B-B14F-4D97-AF65-F5344CB8AC3E}">
        <p14:creationId xmlns:p14="http://schemas.microsoft.com/office/powerpoint/2010/main" val="1661448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www.cms.gov</a:t>
            </a:r>
            <a:r>
              <a:rPr lang="en-US" dirty="0"/>
              <a:t>/Outreach-and-Education/MLN/WBT/MLN3995723-MLNPartsCD/FWA/</a:t>
            </a:r>
            <a:r>
              <a:rPr lang="en-US" dirty="0" err="1"/>
              <a:t>story.html</a:t>
            </a:r>
            <a:endParaRPr lang="en-US" dirty="0"/>
          </a:p>
        </p:txBody>
      </p:sp>
      <p:sp>
        <p:nvSpPr>
          <p:cNvPr id="4" name="Slide Number Placeholder 3"/>
          <p:cNvSpPr>
            <a:spLocks noGrp="1"/>
          </p:cNvSpPr>
          <p:nvPr>
            <p:ph type="sldNum" sz="quarter" idx="5"/>
          </p:nvPr>
        </p:nvSpPr>
        <p:spPr/>
        <p:txBody>
          <a:bodyPr/>
          <a:lstStyle/>
          <a:p>
            <a:fld id="{A726A2F6-5BBF-7B4A-9D1D-0262703B3370}" type="slidenum">
              <a:rPr lang="en-US" smtClean="0"/>
              <a:t>1</a:t>
            </a:fld>
            <a:endParaRPr lang="en-US"/>
          </a:p>
        </p:txBody>
      </p:sp>
    </p:spTree>
    <p:extLst>
      <p:ext uri="{BB962C8B-B14F-4D97-AF65-F5344CB8AC3E}">
        <p14:creationId xmlns:p14="http://schemas.microsoft.com/office/powerpoint/2010/main" val="24824705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10</a:t>
            </a:fld>
            <a:endParaRPr lang="en-US"/>
          </a:p>
        </p:txBody>
      </p:sp>
    </p:spTree>
    <p:extLst>
      <p:ext uri="{BB962C8B-B14F-4D97-AF65-F5344CB8AC3E}">
        <p14:creationId xmlns:p14="http://schemas.microsoft.com/office/powerpoint/2010/main" val="9542572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100</a:t>
            </a:fld>
            <a:endParaRPr lang="en-US"/>
          </a:p>
        </p:txBody>
      </p:sp>
    </p:spTree>
    <p:extLst>
      <p:ext uri="{BB962C8B-B14F-4D97-AF65-F5344CB8AC3E}">
        <p14:creationId xmlns:p14="http://schemas.microsoft.com/office/powerpoint/2010/main" val="372593114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F9BA5-A469-DCF5-7056-636EC04CF3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58B44B-AE75-F2F8-E7D7-1105508414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A367D3-CA5E-C880-531D-C345B5E5D88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F89C64F-AC64-7639-0F19-D7F791AAC7F4}"/>
              </a:ext>
            </a:extLst>
          </p:cNvPr>
          <p:cNvSpPr>
            <a:spLocks noGrp="1"/>
          </p:cNvSpPr>
          <p:nvPr>
            <p:ph type="sldNum" sz="quarter" idx="5"/>
          </p:nvPr>
        </p:nvSpPr>
        <p:spPr/>
        <p:txBody>
          <a:bodyPr/>
          <a:lstStyle/>
          <a:p>
            <a:fld id="{A726A2F6-5BBF-7B4A-9D1D-0262703B3370}" type="slidenum">
              <a:rPr lang="en-US" smtClean="0"/>
              <a:t>101</a:t>
            </a:fld>
            <a:endParaRPr lang="en-US"/>
          </a:p>
        </p:txBody>
      </p:sp>
    </p:spTree>
    <p:extLst>
      <p:ext uri="{BB962C8B-B14F-4D97-AF65-F5344CB8AC3E}">
        <p14:creationId xmlns:p14="http://schemas.microsoft.com/office/powerpoint/2010/main" val="63074683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102</a:t>
            </a:fld>
            <a:endParaRPr lang="en-US"/>
          </a:p>
        </p:txBody>
      </p:sp>
    </p:spTree>
    <p:extLst>
      <p:ext uri="{BB962C8B-B14F-4D97-AF65-F5344CB8AC3E}">
        <p14:creationId xmlns:p14="http://schemas.microsoft.com/office/powerpoint/2010/main" val="32906704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CC40D4-077F-72DC-4413-25461227F2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07D80E-F6F1-37A6-7563-BA038AD078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9461B4-280E-5866-E82B-AB1B51E8826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B3895C9-1AFC-7B84-8D2D-545B12FEA509}"/>
              </a:ext>
            </a:extLst>
          </p:cNvPr>
          <p:cNvSpPr>
            <a:spLocks noGrp="1"/>
          </p:cNvSpPr>
          <p:nvPr>
            <p:ph type="sldNum" sz="quarter" idx="5"/>
          </p:nvPr>
        </p:nvSpPr>
        <p:spPr/>
        <p:txBody>
          <a:bodyPr/>
          <a:lstStyle/>
          <a:p>
            <a:fld id="{A726A2F6-5BBF-7B4A-9D1D-0262703B3370}" type="slidenum">
              <a:rPr lang="en-US" smtClean="0"/>
              <a:t>11</a:t>
            </a:fld>
            <a:endParaRPr lang="en-US"/>
          </a:p>
        </p:txBody>
      </p:sp>
    </p:spTree>
    <p:extLst>
      <p:ext uri="{BB962C8B-B14F-4D97-AF65-F5344CB8AC3E}">
        <p14:creationId xmlns:p14="http://schemas.microsoft.com/office/powerpoint/2010/main" val="18889226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12</a:t>
            </a:fld>
            <a:endParaRPr lang="en-US"/>
          </a:p>
        </p:txBody>
      </p:sp>
    </p:spTree>
    <p:extLst>
      <p:ext uri="{BB962C8B-B14F-4D97-AF65-F5344CB8AC3E}">
        <p14:creationId xmlns:p14="http://schemas.microsoft.com/office/powerpoint/2010/main" val="1205959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13</a:t>
            </a:fld>
            <a:endParaRPr lang="en-US"/>
          </a:p>
        </p:txBody>
      </p:sp>
    </p:spTree>
    <p:extLst>
      <p:ext uri="{BB962C8B-B14F-4D97-AF65-F5344CB8AC3E}">
        <p14:creationId xmlns:p14="http://schemas.microsoft.com/office/powerpoint/2010/main" val="18003398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14</a:t>
            </a:fld>
            <a:endParaRPr lang="en-US"/>
          </a:p>
        </p:txBody>
      </p:sp>
    </p:spTree>
    <p:extLst>
      <p:ext uri="{BB962C8B-B14F-4D97-AF65-F5344CB8AC3E}">
        <p14:creationId xmlns:p14="http://schemas.microsoft.com/office/powerpoint/2010/main" val="13237269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26A2F6-5BBF-7B4A-9D1D-0262703B3370}" type="slidenum">
              <a:rPr lang="en-US" smtClean="0"/>
              <a:t>15</a:t>
            </a:fld>
            <a:endParaRPr lang="en-US"/>
          </a:p>
        </p:txBody>
      </p:sp>
    </p:spTree>
    <p:extLst>
      <p:ext uri="{BB962C8B-B14F-4D97-AF65-F5344CB8AC3E}">
        <p14:creationId xmlns:p14="http://schemas.microsoft.com/office/powerpoint/2010/main" val="2599423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16</a:t>
            </a:fld>
            <a:endParaRPr lang="en-US"/>
          </a:p>
        </p:txBody>
      </p:sp>
    </p:spTree>
    <p:extLst>
      <p:ext uri="{BB962C8B-B14F-4D97-AF65-F5344CB8AC3E}">
        <p14:creationId xmlns:p14="http://schemas.microsoft.com/office/powerpoint/2010/main" val="3763910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17</a:t>
            </a:fld>
            <a:endParaRPr lang="en-US"/>
          </a:p>
        </p:txBody>
      </p:sp>
    </p:spTree>
    <p:extLst>
      <p:ext uri="{BB962C8B-B14F-4D97-AF65-F5344CB8AC3E}">
        <p14:creationId xmlns:p14="http://schemas.microsoft.com/office/powerpoint/2010/main" val="29887581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18</a:t>
            </a:fld>
            <a:endParaRPr lang="en-US"/>
          </a:p>
        </p:txBody>
      </p:sp>
    </p:spTree>
    <p:extLst>
      <p:ext uri="{BB962C8B-B14F-4D97-AF65-F5344CB8AC3E}">
        <p14:creationId xmlns:p14="http://schemas.microsoft.com/office/powerpoint/2010/main" val="26240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19</a:t>
            </a:fld>
            <a:endParaRPr lang="en-US"/>
          </a:p>
        </p:txBody>
      </p:sp>
    </p:spTree>
    <p:extLst>
      <p:ext uri="{BB962C8B-B14F-4D97-AF65-F5344CB8AC3E}">
        <p14:creationId xmlns:p14="http://schemas.microsoft.com/office/powerpoint/2010/main" val="8778825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26A2F6-5BBF-7B4A-9D1D-0262703B3370}" type="slidenum">
              <a:rPr lang="en-US" smtClean="0"/>
              <a:t>2</a:t>
            </a:fld>
            <a:endParaRPr lang="en-US"/>
          </a:p>
        </p:txBody>
      </p:sp>
    </p:spTree>
    <p:extLst>
      <p:ext uri="{BB962C8B-B14F-4D97-AF65-F5344CB8AC3E}">
        <p14:creationId xmlns:p14="http://schemas.microsoft.com/office/powerpoint/2010/main" val="3619714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20</a:t>
            </a:fld>
            <a:endParaRPr lang="en-US"/>
          </a:p>
        </p:txBody>
      </p:sp>
    </p:spTree>
    <p:extLst>
      <p:ext uri="{BB962C8B-B14F-4D97-AF65-F5344CB8AC3E}">
        <p14:creationId xmlns:p14="http://schemas.microsoft.com/office/powerpoint/2010/main" val="9569590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21</a:t>
            </a:fld>
            <a:endParaRPr lang="en-US"/>
          </a:p>
        </p:txBody>
      </p:sp>
    </p:spTree>
    <p:extLst>
      <p:ext uri="{BB962C8B-B14F-4D97-AF65-F5344CB8AC3E}">
        <p14:creationId xmlns:p14="http://schemas.microsoft.com/office/powerpoint/2010/main" val="40247505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22</a:t>
            </a:fld>
            <a:endParaRPr lang="en-US"/>
          </a:p>
        </p:txBody>
      </p:sp>
    </p:spTree>
    <p:extLst>
      <p:ext uri="{BB962C8B-B14F-4D97-AF65-F5344CB8AC3E}">
        <p14:creationId xmlns:p14="http://schemas.microsoft.com/office/powerpoint/2010/main" val="13765751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23</a:t>
            </a:fld>
            <a:endParaRPr lang="en-US"/>
          </a:p>
        </p:txBody>
      </p:sp>
    </p:spTree>
    <p:extLst>
      <p:ext uri="{BB962C8B-B14F-4D97-AF65-F5344CB8AC3E}">
        <p14:creationId xmlns:p14="http://schemas.microsoft.com/office/powerpoint/2010/main" val="14237107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24</a:t>
            </a:fld>
            <a:endParaRPr lang="en-US"/>
          </a:p>
        </p:txBody>
      </p:sp>
    </p:spTree>
    <p:extLst>
      <p:ext uri="{BB962C8B-B14F-4D97-AF65-F5344CB8AC3E}">
        <p14:creationId xmlns:p14="http://schemas.microsoft.com/office/powerpoint/2010/main" val="21564633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25</a:t>
            </a:fld>
            <a:endParaRPr lang="en-US"/>
          </a:p>
        </p:txBody>
      </p:sp>
    </p:spTree>
    <p:extLst>
      <p:ext uri="{BB962C8B-B14F-4D97-AF65-F5344CB8AC3E}">
        <p14:creationId xmlns:p14="http://schemas.microsoft.com/office/powerpoint/2010/main" val="16970027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26</a:t>
            </a:fld>
            <a:endParaRPr lang="en-US"/>
          </a:p>
        </p:txBody>
      </p:sp>
    </p:spTree>
    <p:extLst>
      <p:ext uri="{BB962C8B-B14F-4D97-AF65-F5344CB8AC3E}">
        <p14:creationId xmlns:p14="http://schemas.microsoft.com/office/powerpoint/2010/main" val="1077737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27</a:t>
            </a:fld>
            <a:endParaRPr lang="en-US"/>
          </a:p>
        </p:txBody>
      </p:sp>
    </p:spTree>
    <p:extLst>
      <p:ext uri="{BB962C8B-B14F-4D97-AF65-F5344CB8AC3E}">
        <p14:creationId xmlns:p14="http://schemas.microsoft.com/office/powerpoint/2010/main" val="4025466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28</a:t>
            </a:fld>
            <a:endParaRPr lang="en-US"/>
          </a:p>
        </p:txBody>
      </p:sp>
    </p:spTree>
    <p:extLst>
      <p:ext uri="{BB962C8B-B14F-4D97-AF65-F5344CB8AC3E}">
        <p14:creationId xmlns:p14="http://schemas.microsoft.com/office/powerpoint/2010/main" val="816969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29</a:t>
            </a:fld>
            <a:endParaRPr lang="en-US"/>
          </a:p>
        </p:txBody>
      </p:sp>
    </p:spTree>
    <p:extLst>
      <p:ext uri="{BB962C8B-B14F-4D97-AF65-F5344CB8AC3E}">
        <p14:creationId xmlns:p14="http://schemas.microsoft.com/office/powerpoint/2010/main" val="538605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3</a:t>
            </a:fld>
            <a:endParaRPr lang="en-US"/>
          </a:p>
        </p:txBody>
      </p:sp>
    </p:spTree>
    <p:extLst>
      <p:ext uri="{BB962C8B-B14F-4D97-AF65-F5344CB8AC3E}">
        <p14:creationId xmlns:p14="http://schemas.microsoft.com/office/powerpoint/2010/main" val="40979217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30</a:t>
            </a:fld>
            <a:endParaRPr lang="en-US"/>
          </a:p>
        </p:txBody>
      </p:sp>
    </p:spTree>
    <p:extLst>
      <p:ext uri="{BB962C8B-B14F-4D97-AF65-F5344CB8AC3E}">
        <p14:creationId xmlns:p14="http://schemas.microsoft.com/office/powerpoint/2010/main" val="5122484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31</a:t>
            </a:fld>
            <a:endParaRPr lang="en-US"/>
          </a:p>
        </p:txBody>
      </p:sp>
    </p:spTree>
    <p:extLst>
      <p:ext uri="{BB962C8B-B14F-4D97-AF65-F5344CB8AC3E}">
        <p14:creationId xmlns:p14="http://schemas.microsoft.com/office/powerpoint/2010/main" val="25640878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32</a:t>
            </a:fld>
            <a:endParaRPr lang="en-US"/>
          </a:p>
        </p:txBody>
      </p:sp>
    </p:spTree>
    <p:extLst>
      <p:ext uri="{BB962C8B-B14F-4D97-AF65-F5344CB8AC3E}">
        <p14:creationId xmlns:p14="http://schemas.microsoft.com/office/powerpoint/2010/main" val="15011060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33</a:t>
            </a:fld>
            <a:endParaRPr lang="en-US"/>
          </a:p>
        </p:txBody>
      </p:sp>
    </p:spTree>
    <p:extLst>
      <p:ext uri="{BB962C8B-B14F-4D97-AF65-F5344CB8AC3E}">
        <p14:creationId xmlns:p14="http://schemas.microsoft.com/office/powerpoint/2010/main" val="315179725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34</a:t>
            </a:fld>
            <a:endParaRPr lang="en-US"/>
          </a:p>
        </p:txBody>
      </p:sp>
    </p:spTree>
    <p:extLst>
      <p:ext uri="{BB962C8B-B14F-4D97-AF65-F5344CB8AC3E}">
        <p14:creationId xmlns:p14="http://schemas.microsoft.com/office/powerpoint/2010/main" val="34604235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35</a:t>
            </a:fld>
            <a:endParaRPr lang="en-US"/>
          </a:p>
        </p:txBody>
      </p:sp>
    </p:spTree>
    <p:extLst>
      <p:ext uri="{BB962C8B-B14F-4D97-AF65-F5344CB8AC3E}">
        <p14:creationId xmlns:p14="http://schemas.microsoft.com/office/powerpoint/2010/main" val="5264437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36</a:t>
            </a:fld>
            <a:endParaRPr lang="en-US"/>
          </a:p>
        </p:txBody>
      </p:sp>
    </p:spTree>
    <p:extLst>
      <p:ext uri="{BB962C8B-B14F-4D97-AF65-F5344CB8AC3E}">
        <p14:creationId xmlns:p14="http://schemas.microsoft.com/office/powerpoint/2010/main" val="23152330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37</a:t>
            </a:fld>
            <a:endParaRPr lang="en-US"/>
          </a:p>
        </p:txBody>
      </p:sp>
    </p:spTree>
    <p:extLst>
      <p:ext uri="{BB962C8B-B14F-4D97-AF65-F5344CB8AC3E}">
        <p14:creationId xmlns:p14="http://schemas.microsoft.com/office/powerpoint/2010/main" val="7775588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38</a:t>
            </a:fld>
            <a:endParaRPr lang="en-US"/>
          </a:p>
        </p:txBody>
      </p:sp>
    </p:spTree>
    <p:extLst>
      <p:ext uri="{BB962C8B-B14F-4D97-AF65-F5344CB8AC3E}">
        <p14:creationId xmlns:p14="http://schemas.microsoft.com/office/powerpoint/2010/main" val="36908053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39</a:t>
            </a:fld>
            <a:endParaRPr lang="en-US"/>
          </a:p>
        </p:txBody>
      </p:sp>
    </p:spTree>
    <p:extLst>
      <p:ext uri="{BB962C8B-B14F-4D97-AF65-F5344CB8AC3E}">
        <p14:creationId xmlns:p14="http://schemas.microsoft.com/office/powerpoint/2010/main" val="15471248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26A2F6-5BBF-7B4A-9D1D-0262703B3370}" type="slidenum">
              <a:rPr lang="en-US" smtClean="0"/>
              <a:t>4</a:t>
            </a:fld>
            <a:endParaRPr lang="en-US"/>
          </a:p>
        </p:txBody>
      </p:sp>
    </p:spTree>
    <p:extLst>
      <p:ext uri="{BB962C8B-B14F-4D97-AF65-F5344CB8AC3E}">
        <p14:creationId xmlns:p14="http://schemas.microsoft.com/office/powerpoint/2010/main" val="1931019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40</a:t>
            </a:fld>
            <a:endParaRPr lang="en-US"/>
          </a:p>
        </p:txBody>
      </p:sp>
    </p:spTree>
    <p:extLst>
      <p:ext uri="{BB962C8B-B14F-4D97-AF65-F5344CB8AC3E}">
        <p14:creationId xmlns:p14="http://schemas.microsoft.com/office/powerpoint/2010/main" val="36071297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41</a:t>
            </a:fld>
            <a:endParaRPr lang="en-US"/>
          </a:p>
        </p:txBody>
      </p:sp>
    </p:spTree>
    <p:extLst>
      <p:ext uri="{BB962C8B-B14F-4D97-AF65-F5344CB8AC3E}">
        <p14:creationId xmlns:p14="http://schemas.microsoft.com/office/powerpoint/2010/main" val="2669635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42</a:t>
            </a:fld>
            <a:endParaRPr lang="en-US"/>
          </a:p>
        </p:txBody>
      </p:sp>
    </p:spTree>
    <p:extLst>
      <p:ext uri="{BB962C8B-B14F-4D97-AF65-F5344CB8AC3E}">
        <p14:creationId xmlns:p14="http://schemas.microsoft.com/office/powerpoint/2010/main" val="875589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43</a:t>
            </a:fld>
            <a:endParaRPr lang="en-US"/>
          </a:p>
        </p:txBody>
      </p:sp>
    </p:spTree>
    <p:extLst>
      <p:ext uri="{BB962C8B-B14F-4D97-AF65-F5344CB8AC3E}">
        <p14:creationId xmlns:p14="http://schemas.microsoft.com/office/powerpoint/2010/main" val="38010459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CD756-6C20-5B43-6EA6-327B803F85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A4BCFA-0750-4B99-4933-AE94A6C3ABA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98B10C-FDD5-6417-34E2-20AEC965F95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7DD4EDC-9577-C623-9FC1-2D5558C2F201}"/>
              </a:ext>
            </a:extLst>
          </p:cNvPr>
          <p:cNvSpPr>
            <a:spLocks noGrp="1"/>
          </p:cNvSpPr>
          <p:nvPr>
            <p:ph type="sldNum" sz="quarter" idx="5"/>
          </p:nvPr>
        </p:nvSpPr>
        <p:spPr/>
        <p:txBody>
          <a:bodyPr/>
          <a:lstStyle/>
          <a:p>
            <a:fld id="{A726A2F6-5BBF-7B4A-9D1D-0262703B3370}" type="slidenum">
              <a:rPr lang="en-US" smtClean="0"/>
              <a:t>44</a:t>
            </a:fld>
            <a:endParaRPr lang="en-US"/>
          </a:p>
        </p:txBody>
      </p:sp>
    </p:spTree>
    <p:extLst>
      <p:ext uri="{BB962C8B-B14F-4D97-AF65-F5344CB8AC3E}">
        <p14:creationId xmlns:p14="http://schemas.microsoft.com/office/powerpoint/2010/main" val="16759751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45</a:t>
            </a:fld>
            <a:endParaRPr lang="en-US"/>
          </a:p>
        </p:txBody>
      </p:sp>
    </p:spTree>
    <p:extLst>
      <p:ext uri="{BB962C8B-B14F-4D97-AF65-F5344CB8AC3E}">
        <p14:creationId xmlns:p14="http://schemas.microsoft.com/office/powerpoint/2010/main" val="24940630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46</a:t>
            </a:fld>
            <a:endParaRPr lang="en-US"/>
          </a:p>
        </p:txBody>
      </p:sp>
    </p:spTree>
    <p:extLst>
      <p:ext uri="{BB962C8B-B14F-4D97-AF65-F5344CB8AC3E}">
        <p14:creationId xmlns:p14="http://schemas.microsoft.com/office/powerpoint/2010/main" val="25136782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47</a:t>
            </a:fld>
            <a:endParaRPr lang="en-US"/>
          </a:p>
        </p:txBody>
      </p:sp>
    </p:spTree>
    <p:extLst>
      <p:ext uri="{BB962C8B-B14F-4D97-AF65-F5344CB8AC3E}">
        <p14:creationId xmlns:p14="http://schemas.microsoft.com/office/powerpoint/2010/main" val="327155941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26A2F6-5BBF-7B4A-9D1D-0262703B3370}" type="slidenum">
              <a:rPr lang="en-US" smtClean="0"/>
              <a:t>48</a:t>
            </a:fld>
            <a:endParaRPr lang="en-US"/>
          </a:p>
        </p:txBody>
      </p:sp>
    </p:spTree>
    <p:extLst>
      <p:ext uri="{BB962C8B-B14F-4D97-AF65-F5344CB8AC3E}">
        <p14:creationId xmlns:p14="http://schemas.microsoft.com/office/powerpoint/2010/main" val="18062575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31D6F1-16A9-569A-BDEA-5F57A906C1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63DC68-A10F-84CE-BBA0-41EEBD95D4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9448C7-0D51-7FF5-DAEA-0F49DF6F882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68B6168-0035-F17A-5362-FFCD13B843D4}"/>
              </a:ext>
            </a:extLst>
          </p:cNvPr>
          <p:cNvSpPr>
            <a:spLocks noGrp="1"/>
          </p:cNvSpPr>
          <p:nvPr>
            <p:ph type="sldNum" sz="quarter" idx="5"/>
          </p:nvPr>
        </p:nvSpPr>
        <p:spPr/>
        <p:txBody>
          <a:bodyPr/>
          <a:lstStyle/>
          <a:p>
            <a:fld id="{A726A2F6-5BBF-7B4A-9D1D-0262703B3370}" type="slidenum">
              <a:rPr lang="en-US" smtClean="0"/>
              <a:t>49</a:t>
            </a:fld>
            <a:endParaRPr lang="en-US"/>
          </a:p>
        </p:txBody>
      </p:sp>
    </p:spTree>
    <p:extLst>
      <p:ext uri="{BB962C8B-B14F-4D97-AF65-F5344CB8AC3E}">
        <p14:creationId xmlns:p14="http://schemas.microsoft.com/office/powerpoint/2010/main" val="18232178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5</a:t>
            </a:fld>
            <a:endParaRPr lang="en-US"/>
          </a:p>
        </p:txBody>
      </p:sp>
    </p:spTree>
    <p:extLst>
      <p:ext uri="{BB962C8B-B14F-4D97-AF65-F5344CB8AC3E}">
        <p14:creationId xmlns:p14="http://schemas.microsoft.com/office/powerpoint/2010/main" val="183173454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1CFF3B-30C8-4F07-9A7B-1955345E1A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1CE1DA-B8E9-749F-C656-DB8DB21372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AB43B5-B305-3B1A-05CF-04F314B7813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EAB50C9-F676-BC7E-E94C-5ADC9790FC4B}"/>
              </a:ext>
            </a:extLst>
          </p:cNvPr>
          <p:cNvSpPr>
            <a:spLocks noGrp="1"/>
          </p:cNvSpPr>
          <p:nvPr>
            <p:ph type="sldNum" sz="quarter" idx="5"/>
          </p:nvPr>
        </p:nvSpPr>
        <p:spPr/>
        <p:txBody>
          <a:bodyPr/>
          <a:lstStyle/>
          <a:p>
            <a:fld id="{A726A2F6-5BBF-7B4A-9D1D-0262703B3370}" type="slidenum">
              <a:rPr lang="en-US" smtClean="0"/>
              <a:t>50</a:t>
            </a:fld>
            <a:endParaRPr lang="en-US"/>
          </a:p>
        </p:txBody>
      </p:sp>
    </p:spTree>
    <p:extLst>
      <p:ext uri="{BB962C8B-B14F-4D97-AF65-F5344CB8AC3E}">
        <p14:creationId xmlns:p14="http://schemas.microsoft.com/office/powerpoint/2010/main" val="179049188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F0CA03-051E-5B24-A91B-AD256BB6A1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EEED43-D9B9-F5C5-C1E6-39866BB59E3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EE6836-FF21-9F70-8D0D-BE736698ECC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287DFFD-7EDD-78F2-03B1-235CC7381CDB}"/>
              </a:ext>
            </a:extLst>
          </p:cNvPr>
          <p:cNvSpPr>
            <a:spLocks noGrp="1"/>
          </p:cNvSpPr>
          <p:nvPr>
            <p:ph type="sldNum" sz="quarter" idx="5"/>
          </p:nvPr>
        </p:nvSpPr>
        <p:spPr/>
        <p:txBody>
          <a:bodyPr/>
          <a:lstStyle/>
          <a:p>
            <a:fld id="{A726A2F6-5BBF-7B4A-9D1D-0262703B3370}" type="slidenum">
              <a:rPr lang="en-US" smtClean="0"/>
              <a:t>51</a:t>
            </a:fld>
            <a:endParaRPr lang="en-US"/>
          </a:p>
        </p:txBody>
      </p:sp>
    </p:spTree>
    <p:extLst>
      <p:ext uri="{BB962C8B-B14F-4D97-AF65-F5344CB8AC3E}">
        <p14:creationId xmlns:p14="http://schemas.microsoft.com/office/powerpoint/2010/main" val="95467484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52</a:t>
            </a:fld>
            <a:endParaRPr lang="en-US"/>
          </a:p>
        </p:txBody>
      </p:sp>
    </p:spTree>
    <p:extLst>
      <p:ext uri="{BB962C8B-B14F-4D97-AF65-F5344CB8AC3E}">
        <p14:creationId xmlns:p14="http://schemas.microsoft.com/office/powerpoint/2010/main" val="380172320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53</a:t>
            </a:fld>
            <a:endParaRPr lang="en-US"/>
          </a:p>
        </p:txBody>
      </p:sp>
    </p:spTree>
    <p:extLst>
      <p:ext uri="{BB962C8B-B14F-4D97-AF65-F5344CB8AC3E}">
        <p14:creationId xmlns:p14="http://schemas.microsoft.com/office/powerpoint/2010/main" val="18564212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0B1AC3-1165-ED50-E903-DD745B1F58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F0C479-0B1E-AF73-6EF3-38513E51DE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89ECF0-55F2-AEFF-B850-AC6E12BFBC1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9193DED-45EF-19D2-1E5E-4E5ADE7E8815}"/>
              </a:ext>
            </a:extLst>
          </p:cNvPr>
          <p:cNvSpPr>
            <a:spLocks noGrp="1"/>
          </p:cNvSpPr>
          <p:nvPr>
            <p:ph type="sldNum" sz="quarter" idx="5"/>
          </p:nvPr>
        </p:nvSpPr>
        <p:spPr/>
        <p:txBody>
          <a:bodyPr/>
          <a:lstStyle/>
          <a:p>
            <a:fld id="{A726A2F6-5BBF-7B4A-9D1D-0262703B3370}" type="slidenum">
              <a:rPr lang="en-US" smtClean="0"/>
              <a:t>54</a:t>
            </a:fld>
            <a:endParaRPr lang="en-US"/>
          </a:p>
        </p:txBody>
      </p:sp>
    </p:spTree>
    <p:extLst>
      <p:ext uri="{BB962C8B-B14F-4D97-AF65-F5344CB8AC3E}">
        <p14:creationId xmlns:p14="http://schemas.microsoft.com/office/powerpoint/2010/main" val="365108233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55</a:t>
            </a:fld>
            <a:endParaRPr lang="en-US"/>
          </a:p>
        </p:txBody>
      </p:sp>
    </p:spTree>
    <p:extLst>
      <p:ext uri="{BB962C8B-B14F-4D97-AF65-F5344CB8AC3E}">
        <p14:creationId xmlns:p14="http://schemas.microsoft.com/office/powerpoint/2010/main" val="74289840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07B063-1EEC-78B2-BF03-8BE3377D90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BB2BD7-CE8D-10A6-13B1-00EE09B69B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2F489B-60CC-96E3-D160-6D92DC6D507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23EF479-FD35-AD27-C31E-244F2FEF3802}"/>
              </a:ext>
            </a:extLst>
          </p:cNvPr>
          <p:cNvSpPr>
            <a:spLocks noGrp="1"/>
          </p:cNvSpPr>
          <p:nvPr>
            <p:ph type="sldNum" sz="quarter" idx="5"/>
          </p:nvPr>
        </p:nvSpPr>
        <p:spPr/>
        <p:txBody>
          <a:bodyPr/>
          <a:lstStyle/>
          <a:p>
            <a:fld id="{A726A2F6-5BBF-7B4A-9D1D-0262703B3370}" type="slidenum">
              <a:rPr lang="en-US" smtClean="0"/>
              <a:t>56</a:t>
            </a:fld>
            <a:endParaRPr lang="en-US"/>
          </a:p>
        </p:txBody>
      </p:sp>
    </p:spTree>
    <p:extLst>
      <p:ext uri="{BB962C8B-B14F-4D97-AF65-F5344CB8AC3E}">
        <p14:creationId xmlns:p14="http://schemas.microsoft.com/office/powerpoint/2010/main" val="255134348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C68B4C-557F-B2FF-591A-41E7058F3E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274AB4-F985-7D9C-9C10-0729A6FBD32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74256A-2971-83DA-CFAD-D60957584CC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0E9A429-EFCC-E4E0-3025-49D4AD2509D7}"/>
              </a:ext>
            </a:extLst>
          </p:cNvPr>
          <p:cNvSpPr>
            <a:spLocks noGrp="1"/>
          </p:cNvSpPr>
          <p:nvPr>
            <p:ph type="sldNum" sz="quarter" idx="5"/>
          </p:nvPr>
        </p:nvSpPr>
        <p:spPr/>
        <p:txBody>
          <a:bodyPr/>
          <a:lstStyle/>
          <a:p>
            <a:fld id="{A726A2F6-5BBF-7B4A-9D1D-0262703B3370}" type="slidenum">
              <a:rPr lang="en-US" smtClean="0"/>
              <a:t>57</a:t>
            </a:fld>
            <a:endParaRPr lang="en-US"/>
          </a:p>
        </p:txBody>
      </p:sp>
    </p:spTree>
    <p:extLst>
      <p:ext uri="{BB962C8B-B14F-4D97-AF65-F5344CB8AC3E}">
        <p14:creationId xmlns:p14="http://schemas.microsoft.com/office/powerpoint/2010/main" val="34899225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8E2FD8-D1F8-ABEE-8060-04A4C0A1DF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79BCF3-5694-F9D0-6AC7-674E283366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111F09-0689-42BC-0DF7-92306BCDFF1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4051E55-A77B-39CB-35BA-60C92DF292D4}"/>
              </a:ext>
            </a:extLst>
          </p:cNvPr>
          <p:cNvSpPr>
            <a:spLocks noGrp="1"/>
          </p:cNvSpPr>
          <p:nvPr>
            <p:ph type="sldNum" sz="quarter" idx="5"/>
          </p:nvPr>
        </p:nvSpPr>
        <p:spPr/>
        <p:txBody>
          <a:bodyPr/>
          <a:lstStyle/>
          <a:p>
            <a:fld id="{A726A2F6-5BBF-7B4A-9D1D-0262703B3370}" type="slidenum">
              <a:rPr lang="en-US" smtClean="0"/>
              <a:t>58</a:t>
            </a:fld>
            <a:endParaRPr lang="en-US"/>
          </a:p>
        </p:txBody>
      </p:sp>
    </p:spTree>
    <p:extLst>
      <p:ext uri="{BB962C8B-B14F-4D97-AF65-F5344CB8AC3E}">
        <p14:creationId xmlns:p14="http://schemas.microsoft.com/office/powerpoint/2010/main" val="27814150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1C8BA4-5A27-FA9F-4921-4D16330DDB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467206-B127-514C-2A87-273923307BC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9F2C75-A290-B32E-AFA1-E980CD385C9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44C9602-C7B4-EB2B-1857-1235BCB7EE20}"/>
              </a:ext>
            </a:extLst>
          </p:cNvPr>
          <p:cNvSpPr>
            <a:spLocks noGrp="1"/>
          </p:cNvSpPr>
          <p:nvPr>
            <p:ph type="sldNum" sz="quarter" idx="5"/>
          </p:nvPr>
        </p:nvSpPr>
        <p:spPr/>
        <p:txBody>
          <a:bodyPr/>
          <a:lstStyle/>
          <a:p>
            <a:fld id="{A726A2F6-5BBF-7B4A-9D1D-0262703B3370}" type="slidenum">
              <a:rPr lang="en-US" smtClean="0"/>
              <a:t>59</a:t>
            </a:fld>
            <a:endParaRPr lang="en-US"/>
          </a:p>
        </p:txBody>
      </p:sp>
    </p:spTree>
    <p:extLst>
      <p:ext uri="{BB962C8B-B14F-4D97-AF65-F5344CB8AC3E}">
        <p14:creationId xmlns:p14="http://schemas.microsoft.com/office/powerpoint/2010/main" val="37258425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726A2F6-5BBF-7B4A-9D1D-0262703B3370}" type="slidenum">
              <a:rPr lang="en-US" smtClean="0"/>
              <a:t>6</a:t>
            </a:fld>
            <a:endParaRPr lang="en-US"/>
          </a:p>
        </p:txBody>
      </p:sp>
    </p:spTree>
    <p:extLst>
      <p:ext uri="{BB962C8B-B14F-4D97-AF65-F5344CB8AC3E}">
        <p14:creationId xmlns:p14="http://schemas.microsoft.com/office/powerpoint/2010/main" val="88198972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4362DD-24F6-2BA5-F23E-0E1FB01493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05B282-7EA2-A06D-671B-6FA436116DD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A61244-0D11-5654-D172-AB1002BA875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46766E4-D8F9-922C-D31A-2BD3D98AB26F}"/>
              </a:ext>
            </a:extLst>
          </p:cNvPr>
          <p:cNvSpPr>
            <a:spLocks noGrp="1"/>
          </p:cNvSpPr>
          <p:nvPr>
            <p:ph type="sldNum" sz="quarter" idx="5"/>
          </p:nvPr>
        </p:nvSpPr>
        <p:spPr/>
        <p:txBody>
          <a:bodyPr/>
          <a:lstStyle/>
          <a:p>
            <a:fld id="{A726A2F6-5BBF-7B4A-9D1D-0262703B3370}" type="slidenum">
              <a:rPr lang="en-US" smtClean="0"/>
              <a:t>60</a:t>
            </a:fld>
            <a:endParaRPr lang="en-US"/>
          </a:p>
        </p:txBody>
      </p:sp>
    </p:spTree>
    <p:extLst>
      <p:ext uri="{BB962C8B-B14F-4D97-AF65-F5344CB8AC3E}">
        <p14:creationId xmlns:p14="http://schemas.microsoft.com/office/powerpoint/2010/main" val="94878095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6E6AD0-E767-C16F-F106-D5D5569B69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FB779C-152F-92FD-21FA-337C9DF30C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47B83C4-9D3B-0D4D-99AE-7BE90599631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A42C3BF-D548-7237-9025-5602A3F0A839}"/>
              </a:ext>
            </a:extLst>
          </p:cNvPr>
          <p:cNvSpPr>
            <a:spLocks noGrp="1"/>
          </p:cNvSpPr>
          <p:nvPr>
            <p:ph type="sldNum" sz="quarter" idx="5"/>
          </p:nvPr>
        </p:nvSpPr>
        <p:spPr/>
        <p:txBody>
          <a:bodyPr/>
          <a:lstStyle/>
          <a:p>
            <a:fld id="{A726A2F6-5BBF-7B4A-9D1D-0262703B3370}" type="slidenum">
              <a:rPr lang="en-US" smtClean="0"/>
              <a:t>61</a:t>
            </a:fld>
            <a:endParaRPr lang="en-US"/>
          </a:p>
        </p:txBody>
      </p:sp>
    </p:spTree>
    <p:extLst>
      <p:ext uri="{BB962C8B-B14F-4D97-AF65-F5344CB8AC3E}">
        <p14:creationId xmlns:p14="http://schemas.microsoft.com/office/powerpoint/2010/main" val="350138479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CDEA12-B5C9-7864-470A-5485B11F220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C9476C-7AC6-FAC9-C8FD-072D8974A7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4F76CE-6ADB-D12B-9702-573345CE094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F632E1D-E60D-99FD-9A3E-DE812D018F0F}"/>
              </a:ext>
            </a:extLst>
          </p:cNvPr>
          <p:cNvSpPr>
            <a:spLocks noGrp="1"/>
          </p:cNvSpPr>
          <p:nvPr>
            <p:ph type="sldNum" sz="quarter" idx="5"/>
          </p:nvPr>
        </p:nvSpPr>
        <p:spPr/>
        <p:txBody>
          <a:bodyPr/>
          <a:lstStyle/>
          <a:p>
            <a:fld id="{A726A2F6-5BBF-7B4A-9D1D-0262703B3370}" type="slidenum">
              <a:rPr lang="en-US" smtClean="0"/>
              <a:t>62</a:t>
            </a:fld>
            <a:endParaRPr lang="en-US"/>
          </a:p>
        </p:txBody>
      </p:sp>
    </p:spTree>
    <p:extLst>
      <p:ext uri="{BB962C8B-B14F-4D97-AF65-F5344CB8AC3E}">
        <p14:creationId xmlns:p14="http://schemas.microsoft.com/office/powerpoint/2010/main" val="241905421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32A6F-4FA7-B015-9983-1F4685E73D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A31F7B-18B9-B106-59DC-AC3E1E25CA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1F6A07-C7C9-05C2-709A-C1543D695DA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6456F6D-13D2-A04F-F49F-E9E8E26B8AE9}"/>
              </a:ext>
            </a:extLst>
          </p:cNvPr>
          <p:cNvSpPr>
            <a:spLocks noGrp="1"/>
          </p:cNvSpPr>
          <p:nvPr>
            <p:ph type="sldNum" sz="quarter" idx="5"/>
          </p:nvPr>
        </p:nvSpPr>
        <p:spPr/>
        <p:txBody>
          <a:bodyPr/>
          <a:lstStyle/>
          <a:p>
            <a:fld id="{A726A2F6-5BBF-7B4A-9D1D-0262703B3370}" type="slidenum">
              <a:rPr lang="en-US" smtClean="0"/>
              <a:t>63</a:t>
            </a:fld>
            <a:endParaRPr lang="en-US"/>
          </a:p>
        </p:txBody>
      </p:sp>
    </p:spTree>
    <p:extLst>
      <p:ext uri="{BB962C8B-B14F-4D97-AF65-F5344CB8AC3E}">
        <p14:creationId xmlns:p14="http://schemas.microsoft.com/office/powerpoint/2010/main" val="79649006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F82A0-26DC-5B87-76D2-1BDCAB37DD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2811B8-2EA0-BC24-3E91-06E5A97DD8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2CB0A2C-6F70-D0B5-C554-45A6C5521B0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E2CDE17-975F-6F61-B33A-B66F429ED39F}"/>
              </a:ext>
            </a:extLst>
          </p:cNvPr>
          <p:cNvSpPr>
            <a:spLocks noGrp="1"/>
          </p:cNvSpPr>
          <p:nvPr>
            <p:ph type="sldNum" sz="quarter" idx="5"/>
          </p:nvPr>
        </p:nvSpPr>
        <p:spPr/>
        <p:txBody>
          <a:bodyPr/>
          <a:lstStyle/>
          <a:p>
            <a:fld id="{A726A2F6-5BBF-7B4A-9D1D-0262703B3370}" type="slidenum">
              <a:rPr lang="en-US" smtClean="0"/>
              <a:t>64</a:t>
            </a:fld>
            <a:endParaRPr lang="en-US"/>
          </a:p>
        </p:txBody>
      </p:sp>
    </p:spTree>
    <p:extLst>
      <p:ext uri="{BB962C8B-B14F-4D97-AF65-F5344CB8AC3E}">
        <p14:creationId xmlns:p14="http://schemas.microsoft.com/office/powerpoint/2010/main" val="420777380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C7DF0A-2160-2E5A-FAB8-1B8D989AC6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D1BE99B-E53B-457E-E276-9B834D1AAE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C8B305-4E5C-6EEC-2994-5A70AD1E196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FCE8D62-4BE0-E069-C914-FB15367AF7EC}"/>
              </a:ext>
            </a:extLst>
          </p:cNvPr>
          <p:cNvSpPr>
            <a:spLocks noGrp="1"/>
          </p:cNvSpPr>
          <p:nvPr>
            <p:ph type="sldNum" sz="quarter" idx="5"/>
          </p:nvPr>
        </p:nvSpPr>
        <p:spPr/>
        <p:txBody>
          <a:bodyPr/>
          <a:lstStyle/>
          <a:p>
            <a:fld id="{A726A2F6-5BBF-7B4A-9D1D-0262703B3370}" type="slidenum">
              <a:rPr lang="en-US" smtClean="0"/>
              <a:t>65</a:t>
            </a:fld>
            <a:endParaRPr lang="en-US"/>
          </a:p>
        </p:txBody>
      </p:sp>
    </p:spTree>
    <p:extLst>
      <p:ext uri="{BB962C8B-B14F-4D97-AF65-F5344CB8AC3E}">
        <p14:creationId xmlns:p14="http://schemas.microsoft.com/office/powerpoint/2010/main" val="48571178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5F4C8F-3273-9FF1-2221-8D58CAA5C8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14DED8-0A51-9E27-C0A6-77F786EEAC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089610-5667-4E74-6A0D-4BFF90B1349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3ACBFF8-F543-53B0-B54C-61F6FCFAE0AD}"/>
              </a:ext>
            </a:extLst>
          </p:cNvPr>
          <p:cNvSpPr>
            <a:spLocks noGrp="1"/>
          </p:cNvSpPr>
          <p:nvPr>
            <p:ph type="sldNum" sz="quarter" idx="5"/>
          </p:nvPr>
        </p:nvSpPr>
        <p:spPr/>
        <p:txBody>
          <a:bodyPr/>
          <a:lstStyle/>
          <a:p>
            <a:fld id="{A726A2F6-5BBF-7B4A-9D1D-0262703B3370}" type="slidenum">
              <a:rPr lang="en-US" smtClean="0"/>
              <a:t>66</a:t>
            </a:fld>
            <a:endParaRPr lang="en-US"/>
          </a:p>
        </p:txBody>
      </p:sp>
    </p:spTree>
    <p:extLst>
      <p:ext uri="{BB962C8B-B14F-4D97-AF65-F5344CB8AC3E}">
        <p14:creationId xmlns:p14="http://schemas.microsoft.com/office/powerpoint/2010/main" val="69712732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F368D9-D63A-94DE-361E-7A70B250A4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E6C770-A5AD-3D73-68D2-DED3C4A3E6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58C51B-0758-60E7-DAF5-76236491B536}"/>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F35D142-7D91-36F9-7036-E15F5611FCA1}"/>
              </a:ext>
            </a:extLst>
          </p:cNvPr>
          <p:cNvSpPr>
            <a:spLocks noGrp="1"/>
          </p:cNvSpPr>
          <p:nvPr>
            <p:ph type="sldNum" sz="quarter" idx="5"/>
          </p:nvPr>
        </p:nvSpPr>
        <p:spPr/>
        <p:txBody>
          <a:bodyPr/>
          <a:lstStyle/>
          <a:p>
            <a:fld id="{A726A2F6-5BBF-7B4A-9D1D-0262703B3370}" type="slidenum">
              <a:rPr lang="en-US" smtClean="0"/>
              <a:t>67</a:t>
            </a:fld>
            <a:endParaRPr lang="en-US"/>
          </a:p>
        </p:txBody>
      </p:sp>
    </p:spTree>
    <p:extLst>
      <p:ext uri="{BB962C8B-B14F-4D97-AF65-F5344CB8AC3E}">
        <p14:creationId xmlns:p14="http://schemas.microsoft.com/office/powerpoint/2010/main" val="103573402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9A2F7A-768D-D18B-1A08-3912AE4122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6008A9-BE60-5048-4D9E-6A0196A5A2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F597A1-D364-6241-8FE6-95691A3388F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0959F09-5259-C338-8DB8-43B7DE86A766}"/>
              </a:ext>
            </a:extLst>
          </p:cNvPr>
          <p:cNvSpPr>
            <a:spLocks noGrp="1"/>
          </p:cNvSpPr>
          <p:nvPr>
            <p:ph type="sldNum" sz="quarter" idx="5"/>
          </p:nvPr>
        </p:nvSpPr>
        <p:spPr/>
        <p:txBody>
          <a:bodyPr/>
          <a:lstStyle/>
          <a:p>
            <a:fld id="{A726A2F6-5BBF-7B4A-9D1D-0262703B3370}" type="slidenum">
              <a:rPr lang="en-US" smtClean="0"/>
              <a:t>68</a:t>
            </a:fld>
            <a:endParaRPr lang="en-US"/>
          </a:p>
        </p:txBody>
      </p:sp>
    </p:spTree>
    <p:extLst>
      <p:ext uri="{BB962C8B-B14F-4D97-AF65-F5344CB8AC3E}">
        <p14:creationId xmlns:p14="http://schemas.microsoft.com/office/powerpoint/2010/main" val="114387618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595E3-733E-B4EF-FDFC-A745232829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00749C-225E-5C70-9C19-26BD473FF3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CD3FCD-D2D1-6390-2567-80A28A9C191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4AA9CDB-66AC-F937-88CC-0E53ACFB7A93}"/>
              </a:ext>
            </a:extLst>
          </p:cNvPr>
          <p:cNvSpPr>
            <a:spLocks noGrp="1"/>
          </p:cNvSpPr>
          <p:nvPr>
            <p:ph type="sldNum" sz="quarter" idx="5"/>
          </p:nvPr>
        </p:nvSpPr>
        <p:spPr/>
        <p:txBody>
          <a:bodyPr/>
          <a:lstStyle/>
          <a:p>
            <a:fld id="{A726A2F6-5BBF-7B4A-9D1D-0262703B3370}" type="slidenum">
              <a:rPr lang="en-US" smtClean="0"/>
              <a:t>69</a:t>
            </a:fld>
            <a:endParaRPr lang="en-US"/>
          </a:p>
        </p:txBody>
      </p:sp>
    </p:spTree>
    <p:extLst>
      <p:ext uri="{BB962C8B-B14F-4D97-AF65-F5344CB8AC3E}">
        <p14:creationId xmlns:p14="http://schemas.microsoft.com/office/powerpoint/2010/main" val="23310102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7</a:t>
            </a:fld>
            <a:endParaRPr lang="en-US"/>
          </a:p>
        </p:txBody>
      </p:sp>
    </p:spTree>
    <p:extLst>
      <p:ext uri="{BB962C8B-B14F-4D97-AF65-F5344CB8AC3E}">
        <p14:creationId xmlns:p14="http://schemas.microsoft.com/office/powerpoint/2010/main" val="370320670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20FAB0-5C47-99E4-5CF9-168BAC161E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3C004D-D310-63FB-4A46-B034A66562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55C0FB5-ED1B-51AD-0C10-8B798777D3E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528E426-C821-5AB1-F5A8-E7CA3629084C}"/>
              </a:ext>
            </a:extLst>
          </p:cNvPr>
          <p:cNvSpPr>
            <a:spLocks noGrp="1"/>
          </p:cNvSpPr>
          <p:nvPr>
            <p:ph type="sldNum" sz="quarter" idx="5"/>
          </p:nvPr>
        </p:nvSpPr>
        <p:spPr/>
        <p:txBody>
          <a:bodyPr/>
          <a:lstStyle/>
          <a:p>
            <a:fld id="{A726A2F6-5BBF-7B4A-9D1D-0262703B3370}" type="slidenum">
              <a:rPr lang="en-US" smtClean="0"/>
              <a:t>70</a:t>
            </a:fld>
            <a:endParaRPr lang="en-US"/>
          </a:p>
        </p:txBody>
      </p:sp>
    </p:spTree>
    <p:extLst>
      <p:ext uri="{BB962C8B-B14F-4D97-AF65-F5344CB8AC3E}">
        <p14:creationId xmlns:p14="http://schemas.microsoft.com/office/powerpoint/2010/main" val="10531321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3BF1EE-394F-A603-7280-0B28D45B16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3A533A-C00A-3324-1EFC-0DF84B1C2C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044746-4564-0846-E4F4-5C96455B353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9B504F1-0D04-E051-4D5E-82B4BEB7B3AE}"/>
              </a:ext>
            </a:extLst>
          </p:cNvPr>
          <p:cNvSpPr>
            <a:spLocks noGrp="1"/>
          </p:cNvSpPr>
          <p:nvPr>
            <p:ph type="sldNum" sz="quarter" idx="5"/>
          </p:nvPr>
        </p:nvSpPr>
        <p:spPr/>
        <p:txBody>
          <a:bodyPr/>
          <a:lstStyle/>
          <a:p>
            <a:fld id="{A726A2F6-5BBF-7B4A-9D1D-0262703B3370}" type="slidenum">
              <a:rPr lang="en-US" smtClean="0"/>
              <a:t>71</a:t>
            </a:fld>
            <a:endParaRPr lang="en-US"/>
          </a:p>
        </p:txBody>
      </p:sp>
    </p:spTree>
    <p:extLst>
      <p:ext uri="{BB962C8B-B14F-4D97-AF65-F5344CB8AC3E}">
        <p14:creationId xmlns:p14="http://schemas.microsoft.com/office/powerpoint/2010/main" val="42170549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72</a:t>
            </a:fld>
            <a:endParaRPr lang="en-US"/>
          </a:p>
        </p:txBody>
      </p:sp>
    </p:spTree>
    <p:extLst>
      <p:ext uri="{BB962C8B-B14F-4D97-AF65-F5344CB8AC3E}">
        <p14:creationId xmlns:p14="http://schemas.microsoft.com/office/powerpoint/2010/main" val="337360392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73</a:t>
            </a:fld>
            <a:endParaRPr lang="en-US"/>
          </a:p>
        </p:txBody>
      </p:sp>
    </p:spTree>
    <p:extLst>
      <p:ext uri="{BB962C8B-B14F-4D97-AF65-F5344CB8AC3E}">
        <p14:creationId xmlns:p14="http://schemas.microsoft.com/office/powerpoint/2010/main" val="354028761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74</a:t>
            </a:fld>
            <a:endParaRPr lang="en-US"/>
          </a:p>
        </p:txBody>
      </p:sp>
    </p:spTree>
    <p:extLst>
      <p:ext uri="{BB962C8B-B14F-4D97-AF65-F5344CB8AC3E}">
        <p14:creationId xmlns:p14="http://schemas.microsoft.com/office/powerpoint/2010/main" val="79280265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75</a:t>
            </a:fld>
            <a:endParaRPr lang="en-US"/>
          </a:p>
        </p:txBody>
      </p:sp>
    </p:spTree>
    <p:extLst>
      <p:ext uri="{BB962C8B-B14F-4D97-AF65-F5344CB8AC3E}">
        <p14:creationId xmlns:p14="http://schemas.microsoft.com/office/powerpoint/2010/main" val="341562634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76</a:t>
            </a:fld>
            <a:endParaRPr lang="en-US"/>
          </a:p>
        </p:txBody>
      </p:sp>
    </p:spTree>
    <p:extLst>
      <p:ext uri="{BB962C8B-B14F-4D97-AF65-F5344CB8AC3E}">
        <p14:creationId xmlns:p14="http://schemas.microsoft.com/office/powerpoint/2010/main" val="354323668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77</a:t>
            </a:fld>
            <a:endParaRPr lang="en-US"/>
          </a:p>
        </p:txBody>
      </p:sp>
    </p:spTree>
    <p:extLst>
      <p:ext uri="{BB962C8B-B14F-4D97-AF65-F5344CB8AC3E}">
        <p14:creationId xmlns:p14="http://schemas.microsoft.com/office/powerpoint/2010/main" val="198975974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78</a:t>
            </a:fld>
            <a:endParaRPr lang="en-US"/>
          </a:p>
        </p:txBody>
      </p:sp>
    </p:spTree>
    <p:extLst>
      <p:ext uri="{BB962C8B-B14F-4D97-AF65-F5344CB8AC3E}">
        <p14:creationId xmlns:p14="http://schemas.microsoft.com/office/powerpoint/2010/main" val="309645429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1ED58-875D-95FD-C22E-F9FD81E212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044F8F-DDE9-9C72-BA45-9888CE6B1F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5A0699-B06C-C1B1-6AC6-134AD674521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9B66E19-40F8-0A29-3F8B-88E3F6DE0D3C}"/>
              </a:ext>
            </a:extLst>
          </p:cNvPr>
          <p:cNvSpPr>
            <a:spLocks noGrp="1"/>
          </p:cNvSpPr>
          <p:nvPr>
            <p:ph type="sldNum" sz="quarter" idx="5"/>
          </p:nvPr>
        </p:nvSpPr>
        <p:spPr/>
        <p:txBody>
          <a:bodyPr/>
          <a:lstStyle/>
          <a:p>
            <a:fld id="{A726A2F6-5BBF-7B4A-9D1D-0262703B3370}" type="slidenum">
              <a:rPr lang="en-US" smtClean="0"/>
              <a:t>79</a:t>
            </a:fld>
            <a:endParaRPr lang="en-US"/>
          </a:p>
        </p:txBody>
      </p:sp>
    </p:spTree>
    <p:extLst>
      <p:ext uri="{BB962C8B-B14F-4D97-AF65-F5344CB8AC3E}">
        <p14:creationId xmlns:p14="http://schemas.microsoft.com/office/powerpoint/2010/main" val="18697108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8</a:t>
            </a:fld>
            <a:endParaRPr lang="en-US"/>
          </a:p>
        </p:txBody>
      </p:sp>
    </p:spTree>
    <p:extLst>
      <p:ext uri="{BB962C8B-B14F-4D97-AF65-F5344CB8AC3E}">
        <p14:creationId xmlns:p14="http://schemas.microsoft.com/office/powerpoint/2010/main" val="276902575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80</a:t>
            </a:fld>
            <a:endParaRPr lang="en-US"/>
          </a:p>
        </p:txBody>
      </p:sp>
    </p:spTree>
    <p:extLst>
      <p:ext uri="{BB962C8B-B14F-4D97-AF65-F5344CB8AC3E}">
        <p14:creationId xmlns:p14="http://schemas.microsoft.com/office/powerpoint/2010/main" val="223373936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81</a:t>
            </a:fld>
            <a:endParaRPr lang="en-US"/>
          </a:p>
        </p:txBody>
      </p:sp>
    </p:spTree>
    <p:extLst>
      <p:ext uri="{BB962C8B-B14F-4D97-AF65-F5344CB8AC3E}">
        <p14:creationId xmlns:p14="http://schemas.microsoft.com/office/powerpoint/2010/main" val="98668618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82</a:t>
            </a:fld>
            <a:endParaRPr lang="en-US"/>
          </a:p>
        </p:txBody>
      </p:sp>
    </p:spTree>
    <p:extLst>
      <p:ext uri="{BB962C8B-B14F-4D97-AF65-F5344CB8AC3E}">
        <p14:creationId xmlns:p14="http://schemas.microsoft.com/office/powerpoint/2010/main" val="385371936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83</a:t>
            </a:fld>
            <a:endParaRPr lang="en-US"/>
          </a:p>
        </p:txBody>
      </p:sp>
    </p:spTree>
    <p:extLst>
      <p:ext uri="{BB962C8B-B14F-4D97-AF65-F5344CB8AC3E}">
        <p14:creationId xmlns:p14="http://schemas.microsoft.com/office/powerpoint/2010/main" val="203341189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84</a:t>
            </a:fld>
            <a:endParaRPr lang="en-US"/>
          </a:p>
        </p:txBody>
      </p:sp>
    </p:spTree>
    <p:extLst>
      <p:ext uri="{BB962C8B-B14F-4D97-AF65-F5344CB8AC3E}">
        <p14:creationId xmlns:p14="http://schemas.microsoft.com/office/powerpoint/2010/main" val="202957598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85</a:t>
            </a:fld>
            <a:endParaRPr lang="en-US"/>
          </a:p>
        </p:txBody>
      </p:sp>
    </p:spTree>
    <p:extLst>
      <p:ext uri="{BB962C8B-B14F-4D97-AF65-F5344CB8AC3E}">
        <p14:creationId xmlns:p14="http://schemas.microsoft.com/office/powerpoint/2010/main" val="374083610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86</a:t>
            </a:fld>
            <a:endParaRPr lang="en-US"/>
          </a:p>
        </p:txBody>
      </p:sp>
    </p:spTree>
    <p:extLst>
      <p:ext uri="{BB962C8B-B14F-4D97-AF65-F5344CB8AC3E}">
        <p14:creationId xmlns:p14="http://schemas.microsoft.com/office/powerpoint/2010/main" val="272853579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87</a:t>
            </a:fld>
            <a:endParaRPr lang="en-US"/>
          </a:p>
        </p:txBody>
      </p:sp>
    </p:spTree>
    <p:extLst>
      <p:ext uri="{BB962C8B-B14F-4D97-AF65-F5344CB8AC3E}">
        <p14:creationId xmlns:p14="http://schemas.microsoft.com/office/powerpoint/2010/main" val="168751622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88</a:t>
            </a:fld>
            <a:endParaRPr lang="en-US"/>
          </a:p>
        </p:txBody>
      </p:sp>
    </p:spTree>
    <p:extLst>
      <p:ext uri="{BB962C8B-B14F-4D97-AF65-F5344CB8AC3E}">
        <p14:creationId xmlns:p14="http://schemas.microsoft.com/office/powerpoint/2010/main" val="265846149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89</a:t>
            </a:fld>
            <a:endParaRPr lang="en-US"/>
          </a:p>
        </p:txBody>
      </p:sp>
    </p:spTree>
    <p:extLst>
      <p:ext uri="{BB962C8B-B14F-4D97-AF65-F5344CB8AC3E}">
        <p14:creationId xmlns:p14="http://schemas.microsoft.com/office/powerpoint/2010/main" val="22735204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9</a:t>
            </a:fld>
            <a:endParaRPr lang="en-US"/>
          </a:p>
        </p:txBody>
      </p:sp>
    </p:spTree>
    <p:extLst>
      <p:ext uri="{BB962C8B-B14F-4D97-AF65-F5344CB8AC3E}">
        <p14:creationId xmlns:p14="http://schemas.microsoft.com/office/powerpoint/2010/main" val="68386696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90</a:t>
            </a:fld>
            <a:endParaRPr lang="en-US"/>
          </a:p>
        </p:txBody>
      </p:sp>
    </p:spTree>
    <p:extLst>
      <p:ext uri="{BB962C8B-B14F-4D97-AF65-F5344CB8AC3E}">
        <p14:creationId xmlns:p14="http://schemas.microsoft.com/office/powerpoint/2010/main" val="406713204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91</a:t>
            </a:fld>
            <a:endParaRPr lang="en-US"/>
          </a:p>
        </p:txBody>
      </p:sp>
    </p:spTree>
    <p:extLst>
      <p:ext uri="{BB962C8B-B14F-4D97-AF65-F5344CB8AC3E}">
        <p14:creationId xmlns:p14="http://schemas.microsoft.com/office/powerpoint/2010/main" val="293615642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92</a:t>
            </a:fld>
            <a:endParaRPr lang="en-US"/>
          </a:p>
        </p:txBody>
      </p:sp>
    </p:spTree>
    <p:extLst>
      <p:ext uri="{BB962C8B-B14F-4D97-AF65-F5344CB8AC3E}">
        <p14:creationId xmlns:p14="http://schemas.microsoft.com/office/powerpoint/2010/main" val="2212204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93</a:t>
            </a:fld>
            <a:endParaRPr lang="en-US"/>
          </a:p>
        </p:txBody>
      </p:sp>
    </p:spTree>
    <p:extLst>
      <p:ext uri="{BB962C8B-B14F-4D97-AF65-F5344CB8AC3E}">
        <p14:creationId xmlns:p14="http://schemas.microsoft.com/office/powerpoint/2010/main" val="123976881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94</a:t>
            </a:fld>
            <a:endParaRPr lang="en-US"/>
          </a:p>
        </p:txBody>
      </p:sp>
    </p:spTree>
    <p:extLst>
      <p:ext uri="{BB962C8B-B14F-4D97-AF65-F5344CB8AC3E}">
        <p14:creationId xmlns:p14="http://schemas.microsoft.com/office/powerpoint/2010/main" val="232709031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95</a:t>
            </a:fld>
            <a:endParaRPr lang="en-US"/>
          </a:p>
        </p:txBody>
      </p:sp>
    </p:spTree>
    <p:extLst>
      <p:ext uri="{BB962C8B-B14F-4D97-AF65-F5344CB8AC3E}">
        <p14:creationId xmlns:p14="http://schemas.microsoft.com/office/powerpoint/2010/main" val="186153591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96</a:t>
            </a:fld>
            <a:endParaRPr lang="en-US"/>
          </a:p>
        </p:txBody>
      </p:sp>
    </p:spTree>
    <p:extLst>
      <p:ext uri="{BB962C8B-B14F-4D97-AF65-F5344CB8AC3E}">
        <p14:creationId xmlns:p14="http://schemas.microsoft.com/office/powerpoint/2010/main" val="151726931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97</a:t>
            </a:fld>
            <a:endParaRPr lang="en-US"/>
          </a:p>
        </p:txBody>
      </p:sp>
    </p:spTree>
    <p:extLst>
      <p:ext uri="{BB962C8B-B14F-4D97-AF65-F5344CB8AC3E}">
        <p14:creationId xmlns:p14="http://schemas.microsoft.com/office/powerpoint/2010/main" val="35663996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98</a:t>
            </a:fld>
            <a:endParaRPr lang="en-US"/>
          </a:p>
        </p:txBody>
      </p:sp>
    </p:spTree>
    <p:extLst>
      <p:ext uri="{BB962C8B-B14F-4D97-AF65-F5344CB8AC3E}">
        <p14:creationId xmlns:p14="http://schemas.microsoft.com/office/powerpoint/2010/main" val="313012154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26A2F6-5BBF-7B4A-9D1D-0262703B3370}" type="slidenum">
              <a:rPr lang="en-US" smtClean="0"/>
              <a:t>99</a:t>
            </a:fld>
            <a:endParaRPr lang="en-US"/>
          </a:p>
        </p:txBody>
      </p:sp>
    </p:spTree>
    <p:extLst>
      <p:ext uri="{BB962C8B-B14F-4D97-AF65-F5344CB8AC3E}">
        <p14:creationId xmlns:p14="http://schemas.microsoft.com/office/powerpoint/2010/main" val="1201505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665189-14B8-B519-2757-9AA37912333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3EFBED4-D234-145C-C76B-DA7633D183D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AD2CDF3-7025-1F30-57A2-0703415C5AC1}"/>
              </a:ext>
            </a:extLst>
          </p:cNvPr>
          <p:cNvSpPr>
            <a:spLocks noGrp="1"/>
          </p:cNvSpPr>
          <p:nvPr>
            <p:ph type="dt" sz="half" idx="10"/>
          </p:nvPr>
        </p:nvSpPr>
        <p:spPr/>
        <p:txBody>
          <a:bodyPr/>
          <a:lstStyle/>
          <a:p>
            <a:fld id="{6195422B-7F56-FD45-A4AC-97061DE7068D}" type="datetimeFigureOut">
              <a:rPr lang="en-US" smtClean="0"/>
              <a:t>6/25/26</a:t>
            </a:fld>
            <a:endParaRPr lang="en-US"/>
          </a:p>
        </p:txBody>
      </p:sp>
      <p:sp>
        <p:nvSpPr>
          <p:cNvPr id="5" name="Footer Placeholder 4">
            <a:extLst>
              <a:ext uri="{FF2B5EF4-FFF2-40B4-BE49-F238E27FC236}">
                <a16:creationId xmlns:a16="http://schemas.microsoft.com/office/drawing/2014/main" id="{B2BE417A-FD6D-D788-33EF-13052F5D7B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316538-7BCF-9A3F-1ECD-8E188EFFEA41}"/>
              </a:ext>
            </a:extLst>
          </p:cNvPr>
          <p:cNvSpPr>
            <a:spLocks noGrp="1"/>
          </p:cNvSpPr>
          <p:nvPr>
            <p:ph type="sldNum" sz="quarter" idx="12"/>
          </p:nvPr>
        </p:nvSpPr>
        <p:spPr/>
        <p:txBody>
          <a:bodyPr/>
          <a:lstStyle/>
          <a:p>
            <a:fld id="{A62B2DE1-7F0F-7D40-A165-67739D329B7F}" type="slidenum">
              <a:rPr lang="en-US" smtClean="0"/>
              <a:t>‹#›</a:t>
            </a:fld>
            <a:endParaRPr lang="en-US"/>
          </a:p>
        </p:txBody>
      </p:sp>
    </p:spTree>
    <p:extLst>
      <p:ext uri="{BB962C8B-B14F-4D97-AF65-F5344CB8AC3E}">
        <p14:creationId xmlns:p14="http://schemas.microsoft.com/office/powerpoint/2010/main" val="962444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939A38-E22B-7F8E-41C2-C81D02DE364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12100E1-44D2-99AE-B2AF-D395FF2ECE7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D7E9F5-4CAA-BA9B-2375-7CF600573D69}"/>
              </a:ext>
            </a:extLst>
          </p:cNvPr>
          <p:cNvSpPr>
            <a:spLocks noGrp="1"/>
          </p:cNvSpPr>
          <p:nvPr>
            <p:ph type="dt" sz="half" idx="10"/>
          </p:nvPr>
        </p:nvSpPr>
        <p:spPr/>
        <p:txBody>
          <a:bodyPr/>
          <a:lstStyle/>
          <a:p>
            <a:fld id="{6195422B-7F56-FD45-A4AC-97061DE7068D}" type="datetimeFigureOut">
              <a:rPr lang="en-US" smtClean="0"/>
              <a:t>6/25/26</a:t>
            </a:fld>
            <a:endParaRPr lang="en-US"/>
          </a:p>
        </p:txBody>
      </p:sp>
      <p:sp>
        <p:nvSpPr>
          <p:cNvPr id="5" name="Footer Placeholder 4">
            <a:extLst>
              <a:ext uri="{FF2B5EF4-FFF2-40B4-BE49-F238E27FC236}">
                <a16:creationId xmlns:a16="http://schemas.microsoft.com/office/drawing/2014/main" id="{725A5306-D083-DFA0-5CC4-A198B26031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0E7F536-CEA5-C4AD-FF85-D051F78B1157}"/>
              </a:ext>
            </a:extLst>
          </p:cNvPr>
          <p:cNvSpPr>
            <a:spLocks noGrp="1"/>
          </p:cNvSpPr>
          <p:nvPr>
            <p:ph type="sldNum" sz="quarter" idx="12"/>
          </p:nvPr>
        </p:nvSpPr>
        <p:spPr/>
        <p:txBody>
          <a:bodyPr/>
          <a:lstStyle/>
          <a:p>
            <a:fld id="{A62B2DE1-7F0F-7D40-A165-67739D329B7F}" type="slidenum">
              <a:rPr lang="en-US" smtClean="0"/>
              <a:t>‹#›</a:t>
            </a:fld>
            <a:endParaRPr lang="en-US"/>
          </a:p>
        </p:txBody>
      </p:sp>
    </p:spTree>
    <p:extLst>
      <p:ext uri="{BB962C8B-B14F-4D97-AF65-F5344CB8AC3E}">
        <p14:creationId xmlns:p14="http://schemas.microsoft.com/office/powerpoint/2010/main" val="37414940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7FD9FE-065D-C567-7970-CB167EBC42F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12D3D78-3FC1-AC95-D682-7B112F71417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46CF78-E04D-BB71-C671-D6ABF28380F9}"/>
              </a:ext>
            </a:extLst>
          </p:cNvPr>
          <p:cNvSpPr>
            <a:spLocks noGrp="1"/>
          </p:cNvSpPr>
          <p:nvPr>
            <p:ph type="dt" sz="half" idx="10"/>
          </p:nvPr>
        </p:nvSpPr>
        <p:spPr/>
        <p:txBody>
          <a:bodyPr/>
          <a:lstStyle/>
          <a:p>
            <a:fld id="{6195422B-7F56-FD45-A4AC-97061DE7068D}" type="datetimeFigureOut">
              <a:rPr lang="en-US" smtClean="0"/>
              <a:t>6/25/26</a:t>
            </a:fld>
            <a:endParaRPr lang="en-US"/>
          </a:p>
        </p:txBody>
      </p:sp>
      <p:sp>
        <p:nvSpPr>
          <p:cNvPr id="5" name="Footer Placeholder 4">
            <a:extLst>
              <a:ext uri="{FF2B5EF4-FFF2-40B4-BE49-F238E27FC236}">
                <a16:creationId xmlns:a16="http://schemas.microsoft.com/office/drawing/2014/main" id="{7789CF38-A7F7-599C-6028-2D7D618F93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EBF3A6D-70EB-C419-7656-4795A0FA420C}"/>
              </a:ext>
            </a:extLst>
          </p:cNvPr>
          <p:cNvSpPr>
            <a:spLocks noGrp="1"/>
          </p:cNvSpPr>
          <p:nvPr>
            <p:ph type="sldNum" sz="quarter" idx="12"/>
          </p:nvPr>
        </p:nvSpPr>
        <p:spPr/>
        <p:txBody>
          <a:bodyPr/>
          <a:lstStyle/>
          <a:p>
            <a:fld id="{A62B2DE1-7F0F-7D40-A165-67739D329B7F}" type="slidenum">
              <a:rPr lang="en-US" smtClean="0"/>
              <a:t>‹#›</a:t>
            </a:fld>
            <a:endParaRPr lang="en-US"/>
          </a:p>
        </p:txBody>
      </p:sp>
    </p:spTree>
    <p:extLst>
      <p:ext uri="{BB962C8B-B14F-4D97-AF65-F5344CB8AC3E}">
        <p14:creationId xmlns:p14="http://schemas.microsoft.com/office/powerpoint/2010/main" val="39086626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5D7D7-6718-0EF8-3EB7-535D326A9F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BD7B25-6079-67AF-305D-57A428CF655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35BB3E-4456-7CEC-79F5-AD9506B48C06}"/>
              </a:ext>
            </a:extLst>
          </p:cNvPr>
          <p:cNvSpPr>
            <a:spLocks noGrp="1"/>
          </p:cNvSpPr>
          <p:nvPr>
            <p:ph type="dt" sz="half" idx="10"/>
          </p:nvPr>
        </p:nvSpPr>
        <p:spPr/>
        <p:txBody>
          <a:bodyPr/>
          <a:lstStyle/>
          <a:p>
            <a:fld id="{6195422B-7F56-FD45-A4AC-97061DE7068D}" type="datetimeFigureOut">
              <a:rPr lang="en-US" smtClean="0"/>
              <a:t>6/25/26</a:t>
            </a:fld>
            <a:endParaRPr lang="en-US"/>
          </a:p>
        </p:txBody>
      </p:sp>
      <p:sp>
        <p:nvSpPr>
          <p:cNvPr id="5" name="Footer Placeholder 4">
            <a:extLst>
              <a:ext uri="{FF2B5EF4-FFF2-40B4-BE49-F238E27FC236}">
                <a16:creationId xmlns:a16="http://schemas.microsoft.com/office/drawing/2014/main" id="{BB018FF1-257E-D885-9808-87E9081807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0358FE-DE23-63D9-5281-CAC8F3F1DAF8}"/>
              </a:ext>
            </a:extLst>
          </p:cNvPr>
          <p:cNvSpPr>
            <a:spLocks noGrp="1"/>
          </p:cNvSpPr>
          <p:nvPr>
            <p:ph type="sldNum" sz="quarter" idx="12"/>
          </p:nvPr>
        </p:nvSpPr>
        <p:spPr/>
        <p:txBody>
          <a:bodyPr/>
          <a:lstStyle/>
          <a:p>
            <a:fld id="{A62B2DE1-7F0F-7D40-A165-67739D329B7F}" type="slidenum">
              <a:rPr lang="en-US" smtClean="0"/>
              <a:t>‹#›</a:t>
            </a:fld>
            <a:endParaRPr lang="en-US"/>
          </a:p>
        </p:txBody>
      </p:sp>
    </p:spTree>
    <p:extLst>
      <p:ext uri="{BB962C8B-B14F-4D97-AF65-F5344CB8AC3E}">
        <p14:creationId xmlns:p14="http://schemas.microsoft.com/office/powerpoint/2010/main" val="1749241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1A57D-78BF-8E44-2CF0-50673CDE9AD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F674C9F-4B1B-7A99-41BB-B73DB402C95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E43C3EC-FDE1-3CB4-A964-64930B4A2208}"/>
              </a:ext>
            </a:extLst>
          </p:cNvPr>
          <p:cNvSpPr>
            <a:spLocks noGrp="1"/>
          </p:cNvSpPr>
          <p:nvPr>
            <p:ph type="dt" sz="half" idx="10"/>
          </p:nvPr>
        </p:nvSpPr>
        <p:spPr/>
        <p:txBody>
          <a:bodyPr/>
          <a:lstStyle/>
          <a:p>
            <a:fld id="{6195422B-7F56-FD45-A4AC-97061DE7068D}" type="datetimeFigureOut">
              <a:rPr lang="en-US" smtClean="0"/>
              <a:t>6/25/26</a:t>
            </a:fld>
            <a:endParaRPr lang="en-US"/>
          </a:p>
        </p:txBody>
      </p:sp>
      <p:sp>
        <p:nvSpPr>
          <p:cNvPr id="5" name="Footer Placeholder 4">
            <a:extLst>
              <a:ext uri="{FF2B5EF4-FFF2-40B4-BE49-F238E27FC236}">
                <a16:creationId xmlns:a16="http://schemas.microsoft.com/office/drawing/2014/main" id="{DECC5124-5806-EF75-09AE-3A87F01B67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9FD6B9-388C-DD49-6EF7-155995C6C7CB}"/>
              </a:ext>
            </a:extLst>
          </p:cNvPr>
          <p:cNvSpPr>
            <a:spLocks noGrp="1"/>
          </p:cNvSpPr>
          <p:nvPr>
            <p:ph type="sldNum" sz="quarter" idx="12"/>
          </p:nvPr>
        </p:nvSpPr>
        <p:spPr/>
        <p:txBody>
          <a:bodyPr/>
          <a:lstStyle/>
          <a:p>
            <a:fld id="{A62B2DE1-7F0F-7D40-A165-67739D329B7F}" type="slidenum">
              <a:rPr lang="en-US" smtClean="0"/>
              <a:t>‹#›</a:t>
            </a:fld>
            <a:endParaRPr lang="en-US"/>
          </a:p>
        </p:txBody>
      </p:sp>
    </p:spTree>
    <p:extLst>
      <p:ext uri="{BB962C8B-B14F-4D97-AF65-F5344CB8AC3E}">
        <p14:creationId xmlns:p14="http://schemas.microsoft.com/office/powerpoint/2010/main" val="32206119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2A5DF-EEEA-9473-1A3A-B6AA66BF258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CFAA62-AE18-FDC5-74C6-84EF3DDB255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EF4C069-9BA3-9FE8-07CA-6EA81B7206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716D65F-0706-0EAC-B6C8-0C7756312FAA}"/>
              </a:ext>
            </a:extLst>
          </p:cNvPr>
          <p:cNvSpPr>
            <a:spLocks noGrp="1"/>
          </p:cNvSpPr>
          <p:nvPr>
            <p:ph type="dt" sz="half" idx="10"/>
          </p:nvPr>
        </p:nvSpPr>
        <p:spPr/>
        <p:txBody>
          <a:bodyPr/>
          <a:lstStyle/>
          <a:p>
            <a:fld id="{6195422B-7F56-FD45-A4AC-97061DE7068D}" type="datetimeFigureOut">
              <a:rPr lang="en-US" smtClean="0"/>
              <a:t>6/25/26</a:t>
            </a:fld>
            <a:endParaRPr lang="en-US"/>
          </a:p>
        </p:txBody>
      </p:sp>
      <p:sp>
        <p:nvSpPr>
          <p:cNvPr id="6" name="Footer Placeholder 5">
            <a:extLst>
              <a:ext uri="{FF2B5EF4-FFF2-40B4-BE49-F238E27FC236}">
                <a16:creationId xmlns:a16="http://schemas.microsoft.com/office/drawing/2014/main" id="{1A7DAEAF-E888-5058-5403-C4C75B31F0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D3EDC0-8AB9-42AB-98DE-76A01AF97654}"/>
              </a:ext>
            </a:extLst>
          </p:cNvPr>
          <p:cNvSpPr>
            <a:spLocks noGrp="1"/>
          </p:cNvSpPr>
          <p:nvPr>
            <p:ph type="sldNum" sz="quarter" idx="12"/>
          </p:nvPr>
        </p:nvSpPr>
        <p:spPr/>
        <p:txBody>
          <a:bodyPr/>
          <a:lstStyle/>
          <a:p>
            <a:fld id="{A62B2DE1-7F0F-7D40-A165-67739D329B7F}" type="slidenum">
              <a:rPr lang="en-US" smtClean="0"/>
              <a:t>‹#›</a:t>
            </a:fld>
            <a:endParaRPr lang="en-US"/>
          </a:p>
        </p:txBody>
      </p:sp>
    </p:spTree>
    <p:extLst>
      <p:ext uri="{BB962C8B-B14F-4D97-AF65-F5344CB8AC3E}">
        <p14:creationId xmlns:p14="http://schemas.microsoft.com/office/powerpoint/2010/main" val="868102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D8766-92A8-A4E1-E35E-BEB18AD44F2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2BDF0D-490B-1C67-E603-201349E67A7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E612B4B-6830-6C64-EB46-7BFF603BF55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AD9C2F5-8E9D-3A3F-C6E0-B04905C1988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01E9BF-0D7F-A286-941F-AB61C9DE966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B27FAC1-B8B1-3984-EEF2-3888A3FB8B1D}"/>
              </a:ext>
            </a:extLst>
          </p:cNvPr>
          <p:cNvSpPr>
            <a:spLocks noGrp="1"/>
          </p:cNvSpPr>
          <p:nvPr>
            <p:ph type="dt" sz="half" idx="10"/>
          </p:nvPr>
        </p:nvSpPr>
        <p:spPr/>
        <p:txBody>
          <a:bodyPr/>
          <a:lstStyle/>
          <a:p>
            <a:fld id="{6195422B-7F56-FD45-A4AC-97061DE7068D}" type="datetimeFigureOut">
              <a:rPr lang="en-US" smtClean="0"/>
              <a:t>6/25/26</a:t>
            </a:fld>
            <a:endParaRPr lang="en-US"/>
          </a:p>
        </p:txBody>
      </p:sp>
      <p:sp>
        <p:nvSpPr>
          <p:cNvPr id="8" name="Footer Placeholder 7">
            <a:extLst>
              <a:ext uri="{FF2B5EF4-FFF2-40B4-BE49-F238E27FC236}">
                <a16:creationId xmlns:a16="http://schemas.microsoft.com/office/drawing/2014/main" id="{D840C10C-8BCB-0D4E-B719-1736A5A1175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E797080-B565-74A8-07DD-2E95CD2392E1}"/>
              </a:ext>
            </a:extLst>
          </p:cNvPr>
          <p:cNvSpPr>
            <a:spLocks noGrp="1"/>
          </p:cNvSpPr>
          <p:nvPr>
            <p:ph type="sldNum" sz="quarter" idx="12"/>
          </p:nvPr>
        </p:nvSpPr>
        <p:spPr/>
        <p:txBody>
          <a:bodyPr/>
          <a:lstStyle/>
          <a:p>
            <a:fld id="{A62B2DE1-7F0F-7D40-A165-67739D329B7F}" type="slidenum">
              <a:rPr lang="en-US" smtClean="0"/>
              <a:t>‹#›</a:t>
            </a:fld>
            <a:endParaRPr lang="en-US"/>
          </a:p>
        </p:txBody>
      </p:sp>
    </p:spTree>
    <p:extLst>
      <p:ext uri="{BB962C8B-B14F-4D97-AF65-F5344CB8AC3E}">
        <p14:creationId xmlns:p14="http://schemas.microsoft.com/office/powerpoint/2010/main" val="275931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08824F-194A-A44D-48C5-7ECF1D4D406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893776B-201A-C4E0-DB49-F1D619821712}"/>
              </a:ext>
            </a:extLst>
          </p:cNvPr>
          <p:cNvSpPr>
            <a:spLocks noGrp="1"/>
          </p:cNvSpPr>
          <p:nvPr>
            <p:ph type="dt" sz="half" idx="10"/>
          </p:nvPr>
        </p:nvSpPr>
        <p:spPr/>
        <p:txBody>
          <a:bodyPr/>
          <a:lstStyle/>
          <a:p>
            <a:fld id="{6195422B-7F56-FD45-A4AC-97061DE7068D}" type="datetimeFigureOut">
              <a:rPr lang="en-US" smtClean="0"/>
              <a:t>6/25/26</a:t>
            </a:fld>
            <a:endParaRPr lang="en-US"/>
          </a:p>
        </p:txBody>
      </p:sp>
      <p:sp>
        <p:nvSpPr>
          <p:cNvPr id="4" name="Footer Placeholder 3">
            <a:extLst>
              <a:ext uri="{FF2B5EF4-FFF2-40B4-BE49-F238E27FC236}">
                <a16:creationId xmlns:a16="http://schemas.microsoft.com/office/drawing/2014/main" id="{DF5C04E0-8F97-DCF1-5791-E8A97AC79FA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E1DC255-7192-3792-2EC9-4CE5AEE4A3BF}"/>
              </a:ext>
            </a:extLst>
          </p:cNvPr>
          <p:cNvSpPr>
            <a:spLocks noGrp="1"/>
          </p:cNvSpPr>
          <p:nvPr>
            <p:ph type="sldNum" sz="quarter" idx="12"/>
          </p:nvPr>
        </p:nvSpPr>
        <p:spPr/>
        <p:txBody>
          <a:bodyPr/>
          <a:lstStyle/>
          <a:p>
            <a:fld id="{A62B2DE1-7F0F-7D40-A165-67739D329B7F}" type="slidenum">
              <a:rPr lang="en-US" smtClean="0"/>
              <a:t>‹#›</a:t>
            </a:fld>
            <a:endParaRPr lang="en-US"/>
          </a:p>
        </p:txBody>
      </p:sp>
    </p:spTree>
    <p:extLst>
      <p:ext uri="{BB962C8B-B14F-4D97-AF65-F5344CB8AC3E}">
        <p14:creationId xmlns:p14="http://schemas.microsoft.com/office/powerpoint/2010/main" val="29776158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9119F89-3F3B-4D07-CB40-9F25D2B5F452}"/>
              </a:ext>
            </a:extLst>
          </p:cNvPr>
          <p:cNvSpPr>
            <a:spLocks noGrp="1"/>
          </p:cNvSpPr>
          <p:nvPr>
            <p:ph type="dt" sz="half" idx="10"/>
          </p:nvPr>
        </p:nvSpPr>
        <p:spPr/>
        <p:txBody>
          <a:bodyPr/>
          <a:lstStyle/>
          <a:p>
            <a:fld id="{6195422B-7F56-FD45-A4AC-97061DE7068D}" type="datetimeFigureOut">
              <a:rPr lang="en-US" smtClean="0"/>
              <a:t>6/25/26</a:t>
            </a:fld>
            <a:endParaRPr lang="en-US"/>
          </a:p>
        </p:txBody>
      </p:sp>
      <p:sp>
        <p:nvSpPr>
          <p:cNvPr id="3" name="Footer Placeholder 2">
            <a:extLst>
              <a:ext uri="{FF2B5EF4-FFF2-40B4-BE49-F238E27FC236}">
                <a16:creationId xmlns:a16="http://schemas.microsoft.com/office/drawing/2014/main" id="{A3240A93-A2FE-A5B9-546F-E24A7CC6497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97F553F-74D5-D9E6-2908-B822F0366F3E}"/>
              </a:ext>
            </a:extLst>
          </p:cNvPr>
          <p:cNvSpPr>
            <a:spLocks noGrp="1"/>
          </p:cNvSpPr>
          <p:nvPr>
            <p:ph type="sldNum" sz="quarter" idx="12"/>
          </p:nvPr>
        </p:nvSpPr>
        <p:spPr/>
        <p:txBody>
          <a:bodyPr/>
          <a:lstStyle/>
          <a:p>
            <a:fld id="{A62B2DE1-7F0F-7D40-A165-67739D329B7F}" type="slidenum">
              <a:rPr lang="en-US" smtClean="0"/>
              <a:t>‹#›</a:t>
            </a:fld>
            <a:endParaRPr lang="en-US"/>
          </a:p>
        </p:txBody>
      </p:sp>
    </p:spTree>
    <p:extLst>
      <p:ext uri="{BB962C8B-B14F-4D97-AF65-F5344CB8AC3E}">
        <p14:creationId xmlns:p14="http://schemas.microsoft.com/office/powerpoint/2010/main" val="35385740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170AB-8121-260A-6273-DCE618B9AD6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D6FD650-1D53-6449-476C-4E56E5E33E8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0170412-7BCC-62AB-D550-AE42893C75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A188ED-B88B-B6F5-BFCC-6BF08B2B6046}"/>
              </a:ext>
            </a:extLst>
          </p:cNvPr>
          <p:cNvSpPr>
            <a:spLocks noGrp="1"/>
          </p:cNvSpPr>
          <p:nvPr>
            <p:ph type="dt" sz="half" idx="10"/>
          </p:nvPr>
        </p:nvSpPr>
        <p:spPr/>
        <p:txBody>
          <a:bodyPr/>
          <a:lstStyle/>
          <a:p>
            <a:fld id="{6195422B-7F56-FD45-A4AC-97061DE7068D}" type="datetimeFigureOut">
              <a:rPr lang="en-US" smtClean="0"/>
              <a:t>6/25/26</a:t>
            </a:fld>
            <a:endParaRPr lang="en-US"/>
          </a:p>
        </p:txBody>
      </p:sp>
      <p:sp>
        <p:nvSpPr>
          <p:cNvPr id="6" name="Footer Placeholder 5">
            <a:extLst>
              <a:ext uri="{FF2B5EF4-FFF2-40B4-BE49-F238E27FC236}">
                <a16:creationId xmlns:a16="http://schemas.microsoft.com/office/drawing/2014/main" id="{0DB07488-672C-4A1C-C991-B9D62483A70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A86EDD2-36F1-5D2B-4A0C-514D97536D94}"/>
              </a:ext>
            </a:extLst>
          </p:cNvPr>
          <p:cNvSpPr>
            <a:spLocks noGrp="1"/>
          </p:cNvSpPr>
          <p:nvPr>
            <p:ph type="sldNum" sz="quarter" idx="12"/>
          </p:nvPr>
        </p:nvSpPr>
        <p:spPr/>
        <p:txBody>
          <a:bodyPr/>
          <a:lstStyle/>
          <a:p>
            <a:fld id="{A62B2DE1-7F0F-7D40-A165-67739D329B7F}" type="slidenum">
              <a:rPr lang="en-US" smtClean="0"/>
              <a:t>‹#›</a:t>
            </a:fld>
            <a:endParaRPr lang="en-US"/>
          </a:p>
        </p:txBody>
      </p:sp>
    </p:spTree>
    <p:extLst>
      <p:ext uri="{BB962C8B-B14F-4D97-AF65-F5344CB8AC3E}">
        <p14:creationId xmlns:p14="http://schemas.microsoft.com/office/powerpoint/2010/main" val="22115994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61E78-FBF2-D455-51F7-0D30384AEE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9EDC991-FBFB-E96B-28FE-ACD0C44440F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06C6733-9AF2-D091-7EFE-8DCA65C444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3101BCB-77FA-B4FF-B5F0-D07282B2ECB2}"/>
              </a:ext>
            </a:extLst>
          </p:cNvPr>
          <p:cNvSpPr>
            <a:spLocks noGrp="1"/>
          </p:cNvSpPr>
          <p:nvPr>
            <p:ph type="dt" sz="half" idx="10"/>
          </p:nvPr>
        </p:nvSpPr>
        <p:spPr/>
        <p:txBody>
          <a:bodyPr/>
          <a:lstStyle/>
          <a:p>
            <a:fld id="{6195422B-7F56-FD45-A4AC-97061DE7068D}" type="datetimeFigureOut">
              <a:rPr lang="en-US" smtClean="0"/>
              <a:t>6/25/26</a:t>
            </a:fld>
            <a:endParaRPr lang="en-US"/>
          </a:p>
        </p:txBody>
      </p:sp>
      <p:sp>
        <p:nvSpPr>
          <p:cNvPr id="6" name="Footer Placeholder 5">
            <a:extLst>
              <a:ext uri="{FF2B5EF4-FFF2-40B4-BE49-F238E27FC236}">
                <a16:creationId xmlns:a16="http://schemas.microsoft.com/office/drawing/2014/main" id="{7712D98A-4672-44BE-B908-EC5207F5D4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054A7B6-1300-AAA8-2878-BF4E085D5489}"/>
              </a:ext>
            </a:extLst>
          </p:cNvPr>
          <p:cNvSpPr>
            <a:spLocks noGrp="1"/>
          </p:cNvSpPr>
          <p:nvPr>
            <p:ph type="sldNum" sz="quarter" idx="12"/>
          </p:nvPr>
        </p:nvSpPr>
        <p:spPr/>
        <p:txBody>
          <a:bodyPr/>
          <a:lstStyle/>
          <a:p>
            <a:fld id="{A62B2DE1-7F0F-7D40-A165-67739D329B7F}" type="slidenum">
              <a:rPr lang="en-US" smtClean="0"/>
              <a:t>‹#›</a:t>
            </a:fld>
            <a:endParaRPr lang="en-US"/>
          </a:p>
        </p:txBody>
      </p:sp>
    </p:spTree>
    <p:extLst>
      <p:ext uri="{BB962C8B-B14F-4D97-AF65-F5344CB8AC3E}">
        <p14:creationId xmlns:p14="http://schemas.microsoft.com/office/powerpoint/2010/main" val="1352159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86AABA0-C023-A245-56A3-7AC59791B9C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90A7A7B-A939-7A40-89FA-E73AB158B2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719800-6C20-39CF-D223-E669879D32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195422B-7F56-FD45-A4AC-97061DE7068D}" type="datetimeFigureOut">
              <a:rPr lang="en-US" smtClean="0"/>
              <a:t>6/25/26</a:t>
            </a:fld>
            <a:endParaRPr lang="en-US"/>
          </a:p>
        </p:txBody>
      </p:sp>
      <p:sp>
        <p:nvSpPr>
          <p:cNvPr id="5" name="Footer Placeholder 4">
            <a:extLst>
              <a:ext uri="{FF2B5EF4-FFF2-40B4-BE49-F238E27FC236}">
                <a16:creationId xmlns:a16="http://schemas.microsoft.com/office/drawing/2014/main" id="{DF527A4B-1949-249A-5703-6C7DBF4FDC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8607BBCF-FC74-525F-87FC-8B25AA60010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62B2DE1-7F0F-7D40-A165-67739D329B7F}" type="slidenum">
              <a:rPr lang="en-US" smtClean="0"/>
              <a:t>‹#›</a:t>
            </a:fld>
            <a:endParaRPr lang="en-US"/>
          </a:p>
        </p:txBody>
      </p:sp>
    </p:spTree>
    <p:extLst>
      <p:ext uri="{BB962C8B-B14F-4D97-AF65-F5344CB8AC3E}">
        <p14:creationId xmlns:p14="http://schemas.microsoft.com/office/powerpoint/2010/main" val="14318187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slide" Target="slide9.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1.xml"/><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slide" Target="slide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slide" Target="slide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s://uscode.house.gov/view.xhtml?req=(title:18%20section:1347%20edition:prelim)%20OR%20(granuleid:USC-prelim-title18-section1347)&amp;f=treesort&amp;edition=prelim&amp;num=0&amp;jumpTo=true"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s://www.cms.gov/Regulations-and-Guidance/Guidance/Manuals/Downloads/mc86c21.pdf"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hyperlink" Target="https://www.cms.gov/Medicare/Prescription-Drug-Coverage/PrescriptionDrugCovContra/Downloads/Chapter9.pdf"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hyperlink" Target="https://uscode.house.gov/view.xhtml?req=(title:18%20section:287%20edition:prelim)%20OR%20(granuleid:USC-prelim-title18-section287)&amp;f=treesort&amp;edition=prelim&amp;num=0&amp;jumpTo=true" TargetMode="External"/><Relationship Id="rId4" Type="http://schemas.openxmlformats.org/officeDocument/2006/relationships/hyperlink" Target="http://uscode.house.gov/view.xhtml?req=granuleid:USC-prelim-title31-section3729&amp;num=0&amp;edition=prelim" TargetMode="Externa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hyperlink" Target="https://uscode.house.gov/view.xhtml?req=(title:18%20section:1347%20edition:prelim)%20OR%20(granuleid:USC-prelim-title18-section1347)&amp;f=treesort&amp;edition=prelim&amp;num=0&amp;jumpTo=true" TargetMode="External"/><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hyperlink" Target="https://www.ssa.gov/OP_Home/ssact/title11/1128B.htm#act-1128b-b" TargetMode="External"/><Relationship Id="rId5" Type="http://schemas.openxmlformats.org/officeDocument/2006/relationships/hyperlink" Target="https://www.ecfr.gov/current/title-16/chapter-I/subchapter-C/part-312/section-312.11" TargetMode="External"/><Relationship Id="rId4" Type="http://schemas.openxmlformats.org/officeDocument/2006/relationships/hyperlink" Target="https://uscode.house.gov/view.xhtml?req=(title:42%20section:1320a-7b%20edition:prelim)%20OR%20(granuleid:USC-prelim-title42-section1320a-7b)&amp;f=treesort&amp;edition=prelim&amp;num=0&amp;jumpTo=true#substructure-location_b"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hyperlink" Target="https://uscode.house.gov/view.xhtml?req=(title:42%20section:1395nn%20edition:prelim)%20OR%20(granuleid:USC-prelim-title42-section1395nn)&amp;f=treesort&amp;edition=prelim&amp;num=0&amp;jumpTo=true"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hyperlink" Target="https://www.ssa.gov/OP_Home/ssact/title18/1877.htm" TargetMode="External"/><Relationship Id="rId4" Type="http://schemas.openxmlformats.org/officeDocument/2006/relationships/hyperlink" Target="https://www.cms.gov/medicare/regulations-guidance/physician-self-referral"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www.cms.gov/training-education/medicare-learning-networkr-mln/resources-training"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hyperlink" Target="https://www.cms.gov/Outreach-and-Education/Medicare-Learning-Network-MLN/MLNProducts/MLN-Product-Disclaimer"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hyperlink" Target="https://www.ecfr.gov/current/title-42/chapter-V/subchapter-B/part-1003#p-1003.210(a)" TargetMode="External"/><Relationship Id="rId5" Type="http://schemas.openxmlformats.org/officeDocument/2006/relationships/hyperlink" Target="https://www.ssa.gov/OP_Home/ssact/title11/1128A.htm" TargetMode="External"/><Relationship Id="rId4" Type="http://schemas.openxmlformats.org/officeDocument/2006/relationships/hyperlink" Target="https://uscode.house.gov/view.xhtml?req=(title:42%20section:1320a-7a%20edition:prelim)%20OR%20(granuleid:USC-prelim-title42-section1320a-7a)&amp;f=treesort&amp;edition=prelim&amp;num=0&amp;jumpTo=true" TargetMode="Externa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hyperlink" Target="https://uscode.house.gov/view.xhtml?req=(title:42%20section:1320a-7%20edition:prelim)%20OR%20(granuleid:USC-prelim-title42-section1320a-7)&amp;f=treesort&amp;edition=prelim&amp;num=0&amp;jumpTo=true" TargetMode="External"/><Relationship Id="rId7" Type="http://schemas.openxmlformats.org/officeDocument/2006/relationships/hyperlink" Target="https://www.ecfr.gov/current/title-42/chapter-V/subchapter-B/part-1001/subpart-D/section-1001.1901" TargetMode="External"/><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hyperlink" Target="https://sam.gov/search/?index=ex&amp;page=1&amp;pageSize=25&amp;sort=-relevance&amp;sfm%5Bstatus%5D%5Bis_active%5D=true&amp;sfm%5BsimpleSearch%5D%5BkeywordRadio%5D=ALL" TargetMode="External"/><Relationship Id="rId5" Type="http://schemas.openxmlformats.org/officeDocument/2006/relationships/hyperlink" Target="https://exclusions.oig.hhs.gov/" TargetMode="External"/><Relationship Id="rId4" Type="http://schemas.openxmlformats.org/officeDocument/2006/relationships/slide" Target="slide10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slide" Target="slide102.xml"/></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slide" Target="slide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slide" Target="slide101.xml"/><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slide" Target="slide100.xml"/><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notesSlide" Target="../notesSlides/notesSlide53.xml"/><Relationship Id="rId1" Type="http://schemas.openxmlformats.org/officeDocument/2006/relationships/slideLayout" Target="../slideLayouts/slideLayout1.xml"/><Relationship Id="rId6" Type="http://schemas.openxmlformats.org/officeDocument/2006/relationships/slide" Target="slide54.xml"/><Relationship Id="rId5" Type="http://schemas.openxmlformats.org/officeDocument/2006/relationships/slide" Target="slide100.xml"/><Relationship Id="rId4" Type="http://schemas.openxmlformats.org/officeDocument/2006/relationships/hyperlink" Target="https://oig.hhs.gov/documents/self-disclosure-info/1006/Self-Disclosure-Protocol-2021.pdf"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https://oig.hhs.gov/fraud/report-fraud/" TargetMode="External"/><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hyperlink" Target="https://www.medicare.gov/publications/11610-4rs-for-fighting-medicare-fraud.pdf" TargetMode="External"/></Relationships>
</file>

<file path=ppt/slides/_rels/slide55.xml.rels><?xml version="1.0" encoding="UTF-8" standalone="yes"?>
<Relationships xmlns="http://schemas.openxmlformats.org/package/2006/relationships"><Relationship Id="rId3" Type="http://schemas.openxmlformats.org/officeDocument/2006/relationships/slide" Target="slide98.xml"/><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slide" Target="slide5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hyperlink" Target="https://www.cms.gov/Regulations-and-Guidance/Guidance/Manuals/Downloads/mc86c21.pdf" TargetMode="External"/><Relationship Id="rId3" Type="http://schemas.openxmlformats.org/officeDocument/2006/relationships/slide" Target="slide102.xml"/><Relationship Id="rId7" Type="http://schemas.openxmlformats.org/officeDocument/2006/relationships/hyperlink" Target="https://www.cms.gov/Medicare/Prescription-Drug-Coverage/PrescriptionDrugCovContra/Downloads/Chapter9.pdf"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hyperlink" Target="https://www.federalregister.gov/documents/2018/04/16/2018-07179/medicare-program-contract-year-2019-policy-and-technical-changes-to-the-medicare-advantage-medicare#p-2081" TargetMode="External"/><Relationship Id="rId5" Type="http://schemas.openxmlformats.org/officeDocument/2006/relationships/hyperlink" Target="https://www.ecfr.gov/current/title-42/chapter-IV/subchapter-B/part-423#p-423.504(b)(4)(vi)(C)" TargetMode="External"/><Relationship Id="rId4" Type="http://schemas.openxmlformats.org/officeDocument/2006/relationships/hyperlink" Target="https://www.ecfr.gov/current/title-42/chapter-IV/subchapter-B/part-422#p-422.503(b)(4)(vi)(C)" TargetMode="Externa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hyperlink" Target="https://www.congress.gov/bill/97th-congress/house-bill/5238" TargetMode="External"/><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9.xml"/><Relationship Id="rId1" Type="http://schemas.openxmlformats.org/officeDocument/2006/relationships/slideLayout" Target="../slideLayouts/slideLayout7.xml"/><Relationship Id="rId5" Type="http://schemas.openxmlformats.org/officeDocument/2006/relationships/image" Target="../media/image5.svg"/><Relationship Id="rId4" Type="http://schemas.openxmlformats.org/officeDocument/2006/relationships/slide" Target="slide3.xml"/></Relationships>
</file>

<file path=ppt/slides/_rels/slide8.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hyperlink" Target="https://www.cms.gov/training-education/learn/get-training/compliance-training-education-outreach" TargetMode="Externa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slide" Target="slide9.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FAC83-F7DA-FD8D-D357-331BF154E094}"/>
              </a:ext>
            </a:extLst>
          </p:cNvPr>
          <p:cNvSpPr>
            <a:spLocks noGrp="1"/>
          </p:cNvSpPr>
          <p:nvPr>
            <p:ph type="ctrTitle"/>
          </p:nvPr>
        </p:nvSpPr>
        <p:spPr>
          <a:xfrm>
            <a:off x="0" y="-1248944"/>
            <a:ext cx="10215965" cy="737500"/>
          </a:xfrm>
        </p:spPr>
        <p:txBody>
          <a:bodyPr>
            <a:normAutofit fontScale="90000"/>
          </a:bodyPr>
          <a:lstStyle/>
          <a:p>
            <a:r>
              <a:rPr lang="en-US" dirty="0"/>
              <a:t>Combating Medicare Parts C &amp; D</a:t>
            </a:r>
            <a:br>
              <a:rPr lang="en-US" dirty="0"/>
            </a:br>
            <a:r>
              <a:rPr lang="en-US" dirty="0"/>
              <a:t>Fraud, Waste &amp; Abuse</a:t>
            </a:r>
          </a:p>
        </p:txBody>
      </p:sp>
      <p:sp>
        <p:nvSpPr>
          <p:cNvPr id="3" name="Subtitle 2">
            <a:extLst>
              <a:ext uri="{FF2B5EF4-FFF2-40B4-BE49-F238E27FC236}">
                <a16:creationId xmlns:a16="http://schemas.microsoft.com/office/drawing/2014/main" id="{8C9E1AC7-1A99-EB5A-925E-87EA57624A0C}"/>
              </a:ext>
            </a:extLst>
          </p:cNvPr>
          <p:cNvSpPr>
            <a:spLocks noGrp="1"/>
          </p:cNvSpPr>
          <p:nvPr>
            <p:ph type="subTitle" idx="1"/>
          </p:nvPr>
        </p:nvSpPr>
        <p:spPr>
          <a:xfrm>
            <a:off x="0" y="-511444"/>
            <a:ext cx="10215965" cy="511444"/>
          </a:xfrm>
        </p:spPr>
        <p:txBody>
          <a:bodyPr/>
          <a:lstStyle/>
          <a:p>
            <a:r>
              <a:rPr lang="en-US" dirty="0" err="1"/>
              <a:t>mln</a:t>
            </a:r>
            <a:r>
              <a:rPr lang="en-US" dirty="0"/>
              <a:t> Web-Based Training Course</a:t>
            </a:r>
          </a:p>
        </p:txBody>
      </p:sp>
      <p:pic>
        <p:nvPicPr>
          <p:cNvPr id="5" name="Picture 4" descr="CMS | Medicare Learning Network">
            <a:extLst>
              <a:ext uri="{FF2B5EF4-FFF2-40B4-BE49-F238E27FC236}">
                <a16:creationId xmlns:a16="http://schemas.microsoft.com/office/drawing/2014/main" id="{C0EC6E42-28A2-23BE-88A4-B094EE3BED88}"/>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2470604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56FEEA-34AE-F092-0422-375321831A61}"/>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C3581F0D-59A9-00E6-AEE1-C5E8DC1B60F5}"/>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2D777A9A-C891-81C7-6214-D4BF7A0E1F7E}"/>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2694A747-1E1B-324B-2CD1-917850AF8B2A}"/>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9EE082AF-DCE1-3C3D-9E94-E974A6712EF7}"/>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dirty="0">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ED38DFC7-F602-52F9-2AF8-17B6DF614744}"/>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Introduction</a:t>
            </a:r>
          </a:p>
        </p:txBody>
      </p:sp>
      <p:sp>
        <p:nvSpPr>
          <p:cNvPr id="17" name="BtnPartD">
            <a:hlinkClick r:id="rId3" action="ppaction://hlinksldjump" tooltip="Part D"/>
            <a:extLst>
              <a:ext uri="{FF2B5EF4-FFF2-40B4-BE49-F238E27FC236}">
                <a16:creationId xmlns:a16="http://schemas.microsoft.com/office/drawing/2014/main" id="{E760E9E5-8283-13CD-D308-89519EEC65D9}"/>
              </a:ext>
              <a:ext uri="{C183D7F6-B498-43B3-948B-1728B52AA6E4}">
                <adec:decorative xmlns:adec="http://schemas.microsoft.com/office/drawing/2017/decorative" val="1"/>
              </a:ext>
            </a:extLst>
          </p:cNvPr>
          <p:cNvSpPr/>
          <p:nvPr/>
        </p:nvSpPr>
        <p:spPr>
          <a:xfrm>
            <a:off x="9050000" y="1960000"/>
            <a:ext cx="2580000" cy="520000"/>
          </a:xfrm>
          <a:prstGeom prst="roundRect">
            <a:avLst>
              <a:gd name="adj" fmla="val 8000"/>
            </a:avLst>
          </a:prstGeom>
          <a:solidFill>
            <a:srgbClr val="1F5C9E"/>
          </a:solidFill>
        </p:spPr>
        <p:txBody>
          <a:bodyPr lIns="36000" rIns="36000" anchor="ctr"/>
          <a:lstStyle/>
          <a:p>
            <a:pPr marL="0" lvl="0" indent="0" algn="ctr">
              <a:lnSpc>
                <a:spcPct val="110000"/>
              </a:lnSpc>
              <a:spcBef>
                <a:spcPts val="0"/>
              </a:spcBef>
              <a:buNone/>
            </a:pPr>
            <a:r>
              <a:rPr lang="en-US" sz="1400" b="1" dirty="0">
                <a:solidFill>
                  <a:srgbClr val="FFFFFF"/>
                </a:solidFill>
                <a:latin typeface="Arial"/>
              </a:rPr>
              <a:t>Learn more about Part D</a:t>
            </a:r>
          </a:p>
        </p:txBody>
      </p:sp>
      <p:sp>
        <p:nvSpPr>
          <p:cNvPr id="2" name="Title 1">
            <a:extLst>
              <a:ext uri="{FF2B5EF4-FFF2-40B4-BE49-F238E27FC236}">
                <a16:creationId xmlns:a16="http://schemas.microsoft.com/office/drawing/2014/main" id="{261C15F3-DF4C-BBE0-AFCC-34FB72BA49CA}"/>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Part D</a:t>
            </a:r>
          </a:p>
        </p:txBody>
      </p:sp>
      <p:sp>
        <p:nvSpPr>
          <p:cNvPr id="3" name="TextBox 2">
            <a:extLst>
              <a:ext uri="{FF2B5EF4-FFF2-40B4-BE49-F238E27FC236}">
                <a16:creationId xmlns:a16="http://schemas.microsoft.com/office/drawing/2014/main" id="{4429727C-C70B-7599-114D-A5B209F9A311}"/>
              </a:ext>
            </a:extLst>
          </p:cNvPr>
          <p:cNvSpPr txBox="1"/>
          <p:nvPr/>
        </p:nvSpPr>
        <p:spPr>
          <a:xfrm>
            <a:off x="560000" y="1300000"/>
            <a:ext cx="6807452" cy="1592167"/>
          </a:xfrm>
          <a:prstGeom prst="rect">
            <a:avLst/>
          </a:prstGeom>
          <a:noFill/>
        </p:spPr>
        <p:txBody>
          <a:bodyPr wrap="square">
            <a:spAutoFit/>
          </a:bodyPr>
          <a:lstStyle/>
          <a:p>
            <a:pPr marL="0" marR="0">
              <a:lnSpc>
                <a:spcPct val="110000"/>
              </a:lnSpc>
              <a:spcBef>
                <a:spcPts val="900"/>
              </a:spcBef>
              <a:buNone/>
            </a:pPr>
            <a:r>
              <a:rPr lang="en-US" dirty="0">
                <a:solidFill>
                  <a:srgbClr val="404040"/>
                </a:solidFill>
                <a:latin typeface="Arial"/>
              </a:rPr>
              <a:t>Part D, the Prescription Drug Benefit, provides prescription drug coverage to patients enrolled in Medicare Part A or B who enroll in a Part D or an MA Prescription Drug (MA-PD) plan. Medicare-approved insurance and other companies provide prescription drug coverage to people living in a plan's service area.</a:t>
            </a:r>
          </a:p>
        </p:txBody>
      </p:sp>
      <p:sp>
        <p:nvSpPr>
          <p:cNvPr id="4" name="Triangle 3">
            <a:extLst>
              <a:ext uri="{FF2B5EF4-FFF2-40B4-BE49-F238E27FC236}">
                <a16:creationId xmlns:a16="http://schemas.microsoft.com/office/drawing/2014/main" id="{43E4544A-230F-432B-153F-160C0C7B5F94}"/>
              </a:ext>
              <a:ext uri="{C183D7F6-B498-43B3-948B-1728B52AA6E4}">
                <adec:decorative xmlns:adec="http://schemas.microsoft.com/office/drawing/2017/decorative" val="1"/>
              </a:ext>
            </a:extLst>
          </p:cNvPr>
          <p:cNvSpPr/>
          <p:nvPr/>
        </p:nvSpPr>
        <p:spPr>
          <a:xfrm rot="16200000">
            <a:off x="8633303" y="2048532"/>
            <a:ext cx="359999" cy="316642"/>
          </a:xfrm>
          <a:prstGeom prst="triangle">
            <a:avLst/>
          </a:prstGeom>
          <a:solidFill>
            <a:srgbClr val="1F5C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BtnPartC">
            <a:hlinkClick r:id="rId4" action="ppaction://hlinksldjump" tooltip="Part C"/>
            <a:extLst>
              <a:ext uri="{FF2B5EF4-FFF2-40B4-BE49-F238E27FC236}">
                <a16:creationId xmlns:a16="http://schemas.microsoft.com/office/drawing/2014/main" id="{329FBAEB-0DAE-7047-8595-AA7F3E4F7B35}"/>
              </a:ext>
            </a:extLst>
          </p:cNvPr>
          <p:cNvSpPr/>
          <p:nvPr/>
        </p:nvSpPr>
        <p:spPr>
          <a:xfrm>
            <a:off x="9050000" y="1300000"/>
            <a:ext cx="2580000" cy="520000"/>
          </a:xfrm>
          <a:prstGeom prst="roundRect">
            <a:avLst>
              <a:gd name="adj" fmla="val 8000"/>
            </a:avLst>
          </a:prstGeom>
          <a:solidFill>
            <a:srgbClr val="1F5C9E"/>
          </a:solidFill>
        </p:spPr>
        <p:txBody>
          <a:bodyPr lIns="36000" rIns="36000" anchor="ctr"/>
          <a:lstStyle/>
          <a:p>
            <a:pPr marL="0" lvl="0" indent="0" algn="ctr">
              <a:lnSpc>
                <a:spcPct val="110000"/>
              </a:lnSpc>
              <a:spcBef>
                <a:spcPts val="0"/>
              </a:spcBef>
              <a:buNone/>
            </a:pPr>
            <a:r>
              <a:rPr lang="en-US" sz="1400" b="1" dirty="0">
                <a:solidFill>
                  <a:srgbClr val="FFFFFF"/>
                </a:solidFill>
                <a:latin typeface="Arial"/>
              </a:rPr>
              <a:t>Learn more about Part C</a:t>
            </a:r>
          </a:p>
        </p:txBody>
      </p:sp>
    </p:spTree>
    <p:extLst>
      <p:ext uri="{BB962C8B-B14F-4D97-AF65-F5344CB8AC3E}">
        <p14:creationId xmlns:p14="http://schemas.microsoft.com/office/powerpoint/2010/main" val="363682953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A30D86-A374-D12D-56BB-971246CDE09E}"/>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D2B10A54-AD3B-7B27-53A5-7D9A32DB7BFF}"/>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0581ED1A-776C-D49E-3036-9D23DD1570BE}"/>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695D20F3-742D-E439-ED00-6D03C74F0780}"/>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9BB6F2B0-0942-8D9C-F800-002AEC5C0AF2}"/>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A5B8ABEB-9202-AA19-7BF4-3962242CB307}"/>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Test</a:t>
            </a:r>
          </a:p>
        </p:txBody>
      </p:sp>
      <p:sp>
        <p:nvSpPr>
          <p:cNvPr id="16" name="Body">
            <a:extLst>
              <a:ext uri="{FF2B5EF4-FFF2-40B4-BE49-F238E27FC236}">
                <a16:creationId xmlns:a16="http://schemas.microsoft.com/office/drawing/2014/main" id="{16F7D9D0-FB1D-9ED7-E2DD-9EB379A956D7}"/>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Question 10 of 10</a:t>
            </a:r>
          </a:p>
          <a:p>
            <a:pPr marL="0" lvl="0" indent="0" algn="l">
              <a:lnSpc>
                <a:spcPct val="110000"/>
              </a:lnSpc>
              <a:spcBef>
                <a:spcPts val="900"/>
              </a:spcBef>
              <a:buNone/>
            </a:pPr>
            <a:r>
              <a:rPr lang="en-US" b="1" dirty="0">
                <a:solidFill>
                  <a:srgbClr val="404040"/>
                </a:solidFill>
                <a:latin typeface="Arial"/>
              </a:rPr>
              <a:t>Select the best answer.</a:t>
            </a:r>
          </a:p>
          <a:p>
            <a:pPr marL="0" lvl="0" indent="0" algn="l">
              <a:lnSpc>
                <a:spcPct val="110000"/>
              </a:lnSpc>
              <a:spcBef>
                <a:spcPts val="900"/>
              </a:spcBef>
              <a:buNone/>
            </a:pPr>
            <a:r>
              <a:rPr lang="en-US" dirty="0">
                <a:solidFill>
                  <a:srgbClr val="404040"/>
                </a:solidFill>
                <a:latin typeface="Arial"/>
              </a:rPr>
              <a:t>What are some penalties for violating fraud, waste, and abuse (FWA) laws?</a:t>
            </a:r>
          </a:p>
          <a:p>
            <a:pPr marL="800100" lvl="1" indent="-342900">
              <a:lnSpc>
                <a:spcPct val="110000"/>
              </a:lnSpc>
              <a:spcBef>
                <a:spcPts val="900"/>
              </a:spcBef>
              <a:buFont typeface="+mj-lt"/>
              <a:buAutoNum type="alphaUcPeriod"/>
            </a:pPr>
            <a:r>
              <a:rPr lang="en-US" dirty="0">
                <a:solidFill>
                  <a:srgbClr val="404040"/>
                </a:solidFill>
                <a:latin typeface="Arial"/>
              </a:rPr>
              <a:t>Civil monetary penalties (CMPs)</a:t>
            </a:r>
          </a:p>
          <a:p>
            <a:pPr marL="800100" lvl="1" indent="-342900">
              <a:lnSpc>
                <a:spcPct val="110000"/>
              </a:lnSpc>
              <a:spcBef>
                <a:spcPts val="900"/>
              </a:spcBef>
              <a:buFont typeface="+mj-lt"/>
              <a:buAutoNum type="alphaUcPeriod"/>
            </a:pPr>
            <a:r>
              <a:rPr lang="en-US" dirty="0">
                <a:solidFill>
                  <a:srgbClr val="404040"/>
                </a:solidFill>
                <a:latin typeface="Arial"/>
              </a:rPr>
              <a:t>Imprisonment</a:t>
            </a:r>
          </a:p>
          <a:p>
            <a:pPr marL="800100" lvl="1" indent="-342900">
              <a:lnSpc>
                <a:spcPct val="110000"/>
              </a:lnSpc>
              <a:spcBef>
                <a:spcPts val="900"/>
              </a:spcBef>
              <a:buFont typeface="+mj-lt"/>
              <a:buAutoNum type="alphaUcPeriod"/>
            </a:pPr>
            <a:r>
              <a:rPr lang="en-US" dirty="0">
                <a:solidFill>
                  <a:srgbClr val="404040"/>
                </a:solidFill>
                <a:latin typeface="Arial"/>
              </a:rPr>
              <a:t>Exclusion from participation in all federal health care programs</a:t>
            </a:r>
          </a:p>
          <a:p>
            <a:pPr marL="800100" lvl="1" indent="-342900">
              <a:lnSpc>
                <a:spcPct val="110000"/>
              </a:lnSpc>
              <a:spcBef>
                <a:spcPts val="900"/>
              </a:spcBef>
              <a:buFont typeface="+mj-lt"/>
              <a:buAutoNum type="alphaUcPeriod"/>
            </a:pPr>
            <a:r>
              <a:rPr lang="en-US" b="1" dirty="0">
                <a:solidFill>
                  <a:srgbClr val="404040"/>
                </a:solidFill>
                <a:latin typeface="Arial"/>
              </a:rPr>
              <a:t>All the above</a:t>
            </a:r>
          </a:p>
          <a:p>
            <a:pPr>
              <a:lnSpc>
                <a:spcPct val="110000"/>
              </a:lnSpc>
              <a:spcBef>
                <a:spcPts val="900"/>
              </a:spcBef>
            </a:pPr>
            <a:r>
              <a:rPr lang="en-US" dirty="0">
                <a:solidFill>
                  <a:srgbClr val="404040"/>
                </a:solidFill>
                <a:latin typeface="Arial"/>
              </a:rPr>
              <a:t>Correct answer: D. All the above.</a:t>
            </a:r>
          </a:p>
          <a:p>
            <a:pPr>
              <a:lnSpc>
                <a:spcPct val="110000"/>
              </a:lnSpc>
              <a:spcBef>
                <a:spcPts val="900"/>
              </a:spcBef>
            </a:pPr>
            <a:endParaRPr lang="en-US" dirty="0">
              <a:solidFill>
                <a:srgbClr val="404040"/>
              </a:solidFill>
              <a:latin typeface="Arial"/>
            </a:endParaRPr>
          </a:p>
        </p:txBody>
      </p:sp>
      <p:sp>
        <p:nvSpPr>
          <p:cNvPr id="2" name="Title 2">
            <a:extLst>
              <a:ext uri="{FF2B5EF4-FFF2-40B4-BE49-F238E27FC236}">
                <a16:creationId xmlns:a16="http://schemas.microsoft.com/office/drawing/2014/main" id="{21C3383A-DA72-3882-115D-3C53B476EB8B}"/>
              </a:ext>
              <a:ext uri="{C183D7F6-B498-43B3-948B-1728B52AA6E4}">
                <adec:decorative xmlns:adec="http://schemas.microsoft.com/office/drawing/2017/decorative" val="1"/>
              </a:ext>
            </a:extLst>
          </p:cNvPr>
          <p:cNvSpPr txBox="1">
            <a:spLocks noGrp="1"/>
          </p:cNvSpPr>
          <p:nvPr>
            <p:ph type="title" idx="4294967295"/>
          </p:nvPr>
        </p:nvSpPr>
        <p:spPr>
          <a:xfrm>
            <a:off x="520000" y="-647372"/>
            <a:ext cx="6093068" cy="37337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F5C9E"/>
                </a:solidFill>
                <a:effectLst/>
                <a:uLnTx/>
                <a:uFillTx/>
                <a:latin typeface="Arial"/>
                <a:ea typeface="+mn-ea"/>
                <a:cs typeface="+mn-cs"/>
              </a:rPr>
              <a:t>Question 10 of 10 – correct answer</a:t>
            </a:r>
          </a:p>
        </p:txBody>
      </p:sp>
    </p:spTree>
    <p:extLst>
      <p:ext uri="{BB962C8B-B14F-4D97-AF65-F5344CB8AC3E}">
        <p14:creationId xmlns:p14="http://schemas.microsoft.com/office/powerpoint/2010/main" val="74459872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337A8A-F304-DDA7-7B35-37697CA1D5E5}"/>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8B7CED14-F258-10B2-2D5C-13EC9F16B46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
            <a:ext cx="12192000" cy="6858000"/>
          </a:xfrm>
          <a:prstGeom prst="rect">
            <a:avLst/>
          </a:prstGeom>
        </p:spPr>
      </p:pic>
      <p:sp>
        <p:nvSpPr>
          <p:cNvPr id="10" name="TitleBar">
            <a:extLst>
              <a:ext uri="{FF2B5EF4-FFF2-40B4-BE49-F238E27FC236}">
                <a16:creationId xmlns:a16="http://schemas.microsoft.com/office/drawing/2014/main" id="{1851C478-CEB6-BB1C-9F00-9464969EC5F5}"/>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116B8819-F2BE-CFB1-52E3-C8452D7D6560}"/>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3" name="TitleTxt">
            <a:extLst>
              <a:ext uri="{FF2B5EF4-FFF2-40B4-BE49-F238E27FC236}">
                <a16:creationId xmlns:a16="http://schemas.microsoft.com/office/drawing/2014/main" id="{2D035322-0BCC-A5B0-BE85-6C6009A69D2F}"/>
              </a:ext>
            </a:extLst>
          </p:cNvPr>
          <p:cNvSpPr>
            <a:spLocks/>
          </p:cNvSpPr>
          <p:nvPr/>
        </p:nvSpPr>
        <p:spPr>
          <a:xfrm>
            <a:off x="520000" y="0"/>
            <a:ext cx="11152000" cy="600000"/>
          </a:xfrm>
          <a:prstGeom prst="rect">
            <a:avLst/>
          </a:prstGeo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FF"/>
                </a:solidFill>
                <a:effectLst/>
                <a:uLnTx/>
                <a:uFillTx/>
                <a:latin typeface="Arial"/>
                <a:ea typeface="+mn-ea"/>
                <a:cs typeface="+mn-cs"/>
              </a:rPr>
              <a:t>Combating Medicare Parts C &amp; D Fraud, Waste &amp; Abuse</a:t>
            </a:r>
            <a:endParaRPr kumimoji="0" lang="en-US" sz="2400" b="1" i="0" u="none" strike="noStrike" kern="1200" cap="none" spc="0" normalizeH="0" baseline="0" noProof="0" dirty="0">
              <a:ln>
                <a:noFill/>
              </a:ln>
              <a:solidFill>
                <a:srgbClr val="FFFFFF"/>
              </a:solidFill>
              <a:effectLst/>
              <a:uLnTx/>
              <a:uFillTx/>
              <a:latin typeface="Arial"/>
              <a:ea typeface="+mn-ea"/>
              <a:cs typeface="+mn-cs"/>
            </a:endParaRPr>
          </a:p>
        </p:txBody>
      </p:sp>
      <p:sp>
        <p:nvSpPr>
          <p:cNvPr id="16" name="Body">
            <a:extLst>
              <a:ext uri="{FF2B5EF4-FFF2-40B4-BE49-F238E27FC236}">
                <a16:creationId xmlns:a16="http://schemas.microsoft.com/office/drawing/2014/main" id="{193226A8-72E7-E16E-AF7D-C01A1F6C87BD}"/>
              </a:ext>
            </a:extLst>
          </p:cNvPr>
          <p:cNvSpPr>
            <a:spLocks noGrp="1"/>
          </p:cNvSpPr>
          <p:nvPr/>
        </p:nvSpPr>
        <p:spPr>
          <a:xfrm>
            <a:off x="560000" y="1080811"/>
            <a:ext cx="7880000" cy="1533689"/>
          </a:xfrm>
          <a:prstGeom prst="rect">
            <a:avLst/>
          </a:prstGeom>
          <a:noFill/>
        </p:spPr>
        <p:txBody>
          <a:bodyPr wrap="square" lIns="0" tIns="0" rIns="0" bIns="0" anchor="t">
            <a:noAutofit/>
          </a:bodyPr>
          <a:lstStyle/>
          <a:p>
            <a:pPr marL="0" lvl="0" indent="0" algn="l">
              <a:lnSpc>
                <a:spcPct val="108000"/>
              </a:lnSpc>
              <a:spcBef>
                <a:spcPts val="0"/>
              </a:spcBef>
              <a:buNone/>
            </a:pPr>
            <a:r>
              <a:rPr lang="en-US" sz="2200" b="1" dirty="0">
                <a:solidFill>
                  <a:srgbClr val="1F5C9E"/>
                </a:solidFill>
                <a:latin typeface="Arial"/>
              </a:rPr>
              <a:t>You have completed the course</a:t>
            </a:r>
          </a:p>
          <a:p>
            <a:pPr marL="0" lvl="0" indent="0" algn="l">
              <a:lnSpc>
                <a:spcPct val="108000"/>
              </a:lnSpc>
              <a:spcBef>
                <a:spcPts val="0"/>
              </a:spcBef>
              <a:buNone/>
            </a:pPr>
            <a:r>
              <a:rPr lang="en-US" sz="1700" dirty="0">
                <a:solidFill>
                  <a:srgbClr val="404040"/>
                </a:solidFill>
                <a:latin typeface="Arial"/>
              </a:rPr>
              <a:t>In this 45-minute course, learn about fraud, waste, and abuse (FWA) laws and regulations; consequences and penalties of violations; and how Medicare Parts C and D employees can recognize and prevent FWA.</a:t>
            </a:r>
          </a:p>
        </p:txBody>
      </p:sp>
      <p:sp>
        <p:nvSpPr>
          <p:cNvPr id="18" name="MenuTxt">
            <a:extLst>
              <a:ext uri="{FF2B5EF4-FFF2-40B4-BE49-F238E27FC236}">
                <a16:creationId xmlns:a16="http://schemas.microsoft.com/office/drawing/2014/main" id="{4C5BB1F5-9809-07D8-B94D-6330623CE4E4}"/>
              </a:ext>
            </a:extLst>
          </p:cNvPr>
          <p:cNvSpPr>
            <a:spLocks noGrp="1"/>
          </p:cNvSpPr>
          <p:nvPr/>
        </p:nvSpPr>
        <p:spPr>
          <a:xfrm>
            <a:off x="1155560" y="2914500"/>
            <a:ext cx="7611627" cy="1830000"/>
          </a:xfrm>
          <a:prstGeom prst="rect">
            <a:avLst/>
          </a:prstGeom>
          <a:noFill/>
        </p:spPr>
        <p:txBody>
          <a:bodyPr wrap="square" lIns="0" tIns="0" rIns="0" bIns="0" anchor="t">
            <a:noAutofit/>
          </a:bodyPr>
          <a:lstStyle/>
          <a:p>
            <a:pPr marL="0" lvl="0" indent="0" algn="l">
              <a:lnSpc>
                <a:spcPct val="110000"/>
              </a:lnSpc>
              <a:spcBef>
                <a:spcPts val="0"/>
              </a:spcBef>
              <a:buNone/>
            </a:pPr>
            <a:r>
              <a:rPr lang="en-US" sz="1700" u="sng" dirty="0">
                <a:solidFill>
                  <a:srgbClr val="1B65A6"/>
                </a:solidFill>
                <a:latin typeface="Arial"/>
                <a:hlinkClick r:id="rId4" action="ppaction://hlinksldjump">
                  <a:extLst>
                    <a:ext uri="{A12FA001-AC4F-418D-AE19-62706E023703}">
                      <ahyp:hlinkClr xmlns:ahyp="http://schemas.microsoft.com/office/drawing/2018/hyperlinkcolor" val="tx"/>
                    </a:ext>
                  </a:extLst>
                </a:hlinkClick>
              </a:rPr>
              <a:t>Introduction (10 minutes)</a:t>
            </a:r>
            <a:endParaRPr lang="en-US" sz="1700" u="sng" dirty="0">
              <a:solidFill>
                <a:srgbClr val="1B65A6"/>
              </a:solidFill>
              <a:latin typeface="Arial"/>
            </a:endParaRPr>
          </a:p>
          <a:p>
            <a:pPr marL="0" lvl="0" indent="0" algn="l">
              <a:lnSpc>
                <a:spcPct val="110000"/>
              </a:lnSpc>
              <a:spcBef>
                <a:spcPts val="900"/>
              </a:spcBef>
              <a:buNone/>
            </a:pPr>
            <a:r>
              <a:rPr lang="en-US" sz="1700" u="sng" dirty="0">
                <a:solidFill>
                  <a:srgbClr val="1B65A6"/>
                </a:solidFill>
                <a:latin typeface="Arial"/>
              </a:rPr>
              <a:t>Lesson 1: What’s Fraud, Waste &amp; Abuse? (10 minutes)</a:t>
            </a:r>
          </a:p>
          <a:p>
            <a:pPr marL="0" lvl="0" indent="0" algn="l">
              <a:lnSpc>
                <a:spcPct val="110000"/>
              </a:lnSpc>
              <a:spcBef>
                <a:spcPts val="900"/>
              </a:spcBef>
              <a:buNone/>
            </a:pPr>
            <a:r>
              <a:rPr lang="en-US" sz="1700" u="sng" dirty="0">
                <a:solidFill>
                  <a:srgbClr val="1B65A6"/>
                </a:solidFill>
                <a:latin typeface="Arial"/>
              </a:rPr>
              <a:t>Lesson 2: Your Role in the Fight Against Fraud, Waste &amp; Abuse (10 minutes)</a:t>
            </a:r>
          </a:p>
          <a:p>
            <a:pPr marL="0" lvl="0" indent="0" algn="l">
              <a:lnSpc>
                <a:spcPct val="110000"/>
              </a:lnSpc>
              <a:spcBef>
                <a:spcPts val="900"/>
              </a:spcBef>
              <a:buNone/>
            </a:pPr>
            <a:r>
              <a:rPr lang="en-US" sz="1700" u="sng" dirty="0">
                <a:solidFill>
                  <a:srgbClr val="1B65A6"/>
                </a:solidFill>
                <a:latin typeface="Arial"/>
              </a:rPr>
              <a:t>Test (15 minutes)</a:t>
            </a:r>
          </a:p>
        </p:txBody>
      </p:sp>
      <p:grpSp>
        <p:nvGrpSpPr>
          <p:cNvPr id="5" name="Group 4">
            <a:extLst>
              <a:ext uri="{FF2B5EF4-FFF2-40B4-BE49-F238E27FC236}">
                <a16:creationId xmlns:a16="http://schemas.microsoft.com/office/drawing/2014/main" id="{B3E8AB28-0E8B-162A-AFE5-53223033CF07}"/>
              </a:ext>
              <a:ext uri="{C183D7F6-B498-43B3-948B-1728B52AA6E4}">
                <adec:decorative xmlns:adec="http://schemas.microsoft.com/office/drawing/2017/decorative" val="1"/>
              </a:ext>
            </a:extLst>
          </p:cNvPr>
          <p:cNvGrpSpPr/>
          <p:nvPr/>
        </p:nvGrpSpPr>
        <p:grpSpPr>
          <a:xfrm>
            <a:off x="720369" y="2904452"/>
            <a:ext cx="302917" cy="302917"/>
            <a:chOff x="720369" y="2904452"/>
            <a:chExt cx="302917" cy="302917"/>
          </a:xfrm>
        </p:grpSpPr>
        <p:sp>
          <p:nvSpPr>
            <p:cNvPr id="4" name="Oval 3">
              <a:extLst>
                <a:ext uri="{FF2B5EF4-FFF2-40B4-BE49-F238E27FC236}">
                  <a16:creationId xmlns:a16="http://schemas.microsoft.com/office/drawing/2014/main" id="{BCCD3B5B-5953-FDF3-05A8-33A0FFB19925}"/>
                </a:ext>
              </a:extLst>
            </p:cNvPr>
            <p:cNvSpPr/>
            <p:nvPr/>
          </p:nvSpPr>
          <p:spPr>
            <a:xfrm>
              <a:off x="720369" y="2904452"/>
              <a:ext cx="302917" cy="302917"/>
            </a:xfrm>
            <a:prstGeom prst="ellipse">
              <a:avLst/>
            </a:prstGeom>
            <a:solidFill>
              <a:srgbClr val="26AA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Checkmark with solid fill">
              <a:extLst>
                <a:ext uri="{FF2B5EF4-FFF2-40B4-BE49-F238E27FC236}">
                  <a16:creationId xmlns:a16="http://schemas.microsoft.com/office/drawing/2014/main" id="{7FCF6625-A7A9-49DB-06B8-76DD5B05D48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6054" y="2952769"/>
              <a:ext cx="228600" cy="228600"/>
            </a:xfrm>
            <a:prstGeom prst="rect">
              <a:avLst/>
            </a:prstGeom>
          </p:spPr>
        </p:pic>
      </p:grpSp>
      <p:grpSp>
        <p:nvGrpSpPr>
          <p:cNvPr id="6" name="Group 5">
            <a:extLst>
              <a:ext uri="{FF2B5EF4-FFF2-40B4-BE49-F238E27FC236}">
                <a16:creationId xmlns:a16="http://schemas.microsoft.com/office/drawing/2014/main" id="{ADB49680-D24F-56E4-ADB5-5CCB11C55663}"/>
              </a:ext>
              <a:ext uri="{C183D7F6-B498-43B3-948B-1728B52AA6E4}">
                <adec:decorative xmlns:adec="http://schemas.microsoft.com/office/drawing/2017/decorative" val="1"/>
              </a:ext>
            </a:extLst>
          </p:cNvPr>
          <p:cNvGrpSpPr/>
          <p:nvPr/>
        </p:nvGrpSpPr>
        <p:grpSpPr>
          <a:xfrm>
            <a:off x="718895" y="3277541"/>
            <a:ext cx="302917" cy="302917"/>
            <a:chOff x="720369" y="2904452"/>
            <a:chExt cx="302917" cy="302917"/>
          </a:xfrm>
        </p:grpSpPr>
        <p:sp>
          <p:nvSpPr>
            <p:cNvPr id="7" name="Oval 6">
              <a:extLst>
                <a:ext uri="{FF2B5EF4-FFF2-40B4-BE49-F238E27FC236}">
                  <a16:creationId xmlns:a16="http://schemas.microsoft.com/office/drawing/2014/main" id="{A25AAB04-EFF7-2EB0-CEDF-FBD4EF560528}"/>
                </a:ext>
              </a:extLst>
            </p:cNvPr>
            <p:cNvSpPr/>
            <p:nvPr/>
          </p:nvSpPr>
          <p:spPr>
            <a:xfrm>
              <a:off x="720369" y="2904452"/>
              <a:ext cx="302917" cy="302917"/>
            </a:xfrm>
            <a:prstGeom prst="ellipse">
              <a:avLst/>
            </a:prstGeom>
            <a:solidFill>
              <a:srgbClr val="26AA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Checkmark with solid fill">
              <a:extLst>
                <a:ext uri="{FF2B5EF4-FFF2-40B4-BE49-F238E27FC236}">
                  <a16:creationId xmlns:a16="http://schemas.microsoft.com/office/drawing/2014/main" id="{4AE3F525-AE5A-B06B-9F63-45E08A46E43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6054" y="2952769"/>
              <a:ext cx="228600" cy="228600"/>
            </a:xfrm>
            <a:prstGeom prst="rect">
              <a:avLst/>
            </a:prstGeom>
          </p:spPr>
        </p:pic>
      </p:grpSp>
      <p:grpSp>
        <p:nvGrpSpPr>
          <p:cNvPr id="12" name="Group 11">
            <a:extLst>
              <a:ext uri="{FF2B5EF4-FFF2-40B4-BE49-F238E27FC236}">
                <a16:creationId xmlns:a16="http://schemas.microsoft.com/office/drawing/2014/main" id="{68C492BB-251A-2AF4-ED4A-B73CAE139C1C}"/>
              </a:ext>
              <a:ext uri="{C183D7F6-B498-43B3-948B-1728B52AA6E4}">
                <adec:decorative xmlns:adec="http://schemas.microsoft.com/office/drawing/2017/decorative" val="1"/>
              </a:ext>
            </a:extLst>
          </p:cNvPr>
          <p:cNvGrpSpPr/>
          <p:nvPr/>
        </p:nvGrpSpPr>
        <p:grpSpPr>
          <a:xfrm>
            <a:off x="725823" y="3678041"/>
            <a:ext cx="302917" cy="302917"/>
            <a:chOff x="720369" y="2904452"/>
            <a:chExt cx="302917" cy="302917"/>
          </a:xfrm>
        </p:grpSpPr>
        <p:sp>
          <p:nvSpPr>
            <p:cNvPr id="14" name="Oval 13">
              <a:extLst>
                <a:ext uri="{FF2B5EF4-FFF2-40B4-BE49-F238E27FC236}">
                  <a16:creationId xmlns:a16="http://schemas.microsoft.com/office/drawing/2014/main" id="{9FE78E92-74AC-1C08-7B2F-E74252D453B5}"/>
                </a:ext>
              </a:extLst>
            </p:cNvPr>
            <p:cNvSpPr/>
            <p:nvPr/>
          </p:nvSpPr>
          <p:spPr>
            <a:xfrm>
              <a:off x="720369" y="2904452"/>
              <a:ext cx="302917" cy="302917"/>
            </a:xfrm>
            <a:prstGeom prst="ellipse">
              <a:avLst/>
            </a:prstGeom>
            <a:solidFill>
              <a:srgbClr val="26AA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heckmark with solid fill">
              <a:extLst>
                <a:ext uri="{FF2B5EF4-FFF2-40B4-BE49-F238E27FC236}">
                  <a16:creationId xmlns:a16="http://schemas.microsoft.com/office/drawing/2014/main" id="{8B823D74-A724-0FEA-455E-08539BF09C18}"/>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6054" y="2952769"/>
              <a:ext cx="228600" cy="228600"/>
            </a:xfrm>
            <a:prstGeom prst="rect">
              <a:avLst/>
            </a:prstGeom>
          </p:spPr>
        </p:pic>
      </p:grpSp>
      <p:grpSp>
        <p:nvGrpSpPr>
          <p:cNvPr id="17" name="Group 16">
            <a:extLst>
              <a:ext uri="{FF2B5EF4-FFF2-40B4-BE49-F238E27FC236}">
                <a16:creationId xmlns:a16="http://schemas.microsoft.com/office/drawing/2014/main" id="{1364851F-83F0-5F04-11E7-928E2B49248B}"/>
              </a:ext>
              <a:ext uri="{C183D7F6-B498-43B3-948B-1728B52AA6E4}">
                <adec:decorative xmlns:adec="http://schemas.microsoft.com/office/drawing/2017/decorative" val="1"/>
              </a:ext>
            </a:extLst>
          </p:cNvPr>
          <p:cNvGrpSpPr/>
          <p:nvPr/>
        </p:nvGrpSpPr>
        <p:grpSpPr>
          <a:xfrm>
            <a:off x="725823" y="4110707"/>
            <a:ext cx="302917" cy="302917"/>
            <a:chOff x="720369" y="2904452"/>
            <a:chExt cx="302917" cy="302917"/>
          </a:xfrm>
        </p:grpSpPr>
        <p:sp>
          <p:nvSpPr>
            <p:cNvPr id="19" name="Oval 18">
              <a:extLst>
                <a:ext uri="{FF2B5EF4-FFF2-40B4-BE49-F238E27FC236}">
                  <a16:creationId xmlns:a16="http://schemas.microsoft.com/office/drawing/2014/main" id="{D41A8CF8-0C85-B88B-12F9-BC20169802EF}"/>
                </a:ext>
              </a:extLst>
            </p:cNvPr>
            <p:cNvSpPr/>
            <p:nvPr/>
          </p:nvSpPr>
          <p:spPr>
            <a:xfrm>
              <a:off x="720369" y="2904452"/>
              <a:ext cx="302917" cy="302917"/>
            </a:xfrm>
            <a:prstGeom prst="ellipse">
              <a:avLst/>
            </a:prstGeom>
            <a:solidFill>
              <a:srgbClr val="26AA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heckmark with solid fill">
              <a:extLst>
                <a:ext uri="{FF2B5EF4-FFF2-40B4-BE49-F238E27FC236}">
                  <a16:creationId xmlns:a16="http://schemas.microsoft.com/office/drawing/2014/main" id="{30D5C0D5-114F-2896-26EC-D5825CF2BAC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6054" y="2952769"/>
              <a:ext cx="228600" cy="228600"/>
            </a:xfrm>
            <a:prstGeom prst="rect">
              <a:avLst/>
            </a:prstGeom>
          </p:spPr>
        </p:pic>
      </p:grpSp>
      <p:sp>
        <p:nvSpPr>
          <p:cNvPr id="23" name="Title 22">
            <a:extLst>
              <a:ext uri="{FF2B5EF4-FFF2-40B4-BE49-F238E27FC236}">
                <a16:creationId xmlns:a16="http://schemas.microsoft.com/office/drawing/2014/main" id="{7860929B-AA3F-71A1-1422-0D93436004AF}"/>
              </a:ext>
              <a:ext uri="{C183D7F6-B498-43B3-948B-1728B52AA6E4}">
                <adec:decorative xmlns:adec="http://schemas.microsoft.com/office/drawing/2017/decorative" val="1"/>
              </a:ext>
            </a:extLst>
          </p:cNvPr>
          <p:cNvSpPr txBox="1">
            <a:spLocks noGrp="1"/>
          </p:cNvSpPr>
          <p:nvPr>
            <p:ph type="title" idx="4294967295"/>
          </p:nvPr>
        </p:nvSpPr>
        <p:spPr>
          <a:xfrm>
            <a:off x="387927" y="-629017"/>
            <a:ext cx="6096000" cy="36926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8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F5C9E"/>
                </a:solidFill>
                <a:effectLst/>
                <a:uLnTx/>
                <a:uFillTx/>
                <a:latin typeface="Arial"/>
                <a:ea typeface="+mn-ea"/>
                <a:cs typeface="+mn-cs"/>
              </a:rPr>
              <a:t>You have completed the course</a:t>
            </a:r>
          </a:p>
        </p:txBody>
      </p:sp>
    </p:spTree>
    <p:extLst>
      <p:ext uri="{BB962C8B-B14F-4D97-AF65-F5344CB8AC3E}">
        <p14:creationId xmlns:p14="http://schemas.microsoft.com/office/powerpoint/2010/main" val="112231379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119E14-930D-05B7-9E52-3A585EABE323}"/>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DA80E65F-321C-D9B0-B4F4-42478FA2CB25}"/>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7D20D0DC-8A56-6C0A-A344-D77134765D4B}"/>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43E36D1E-B109-3608-9072-D244DAB50C56}"/>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F10FB953-798E-18DA-94BB-53435CDAF579}"/>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dirty="0">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1CC293ED-5328-659D-0E3C-EDF656D9C2CE}"/>
              </a:ext>
            </a:extLst>
          </p:cNvPr>
          <p:cNvSpPr>
            <a:spLocks noGrp="1"/>
          </p:cNvSpPr>
          <p:nvPr>
            <p:ph type="title" idx="4294967295"/>
          </p:nvPr>
        </p:nvSpPr>
        <p:spPr>
          <a:xfrm>
            <a:off x="520000" y="600000"/>
            <a:ext cx="11152000" cy="300000"/>
          </a:xfrm>
          <a:prstGeom prst="rect">
            <a:avLst/>
          </a:prstGeo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a:ea typeface="+mn-ea"/>
                <a:cs typeface="+mn-cs"/>
              </a:rPr>
              <a:t>Acronyms</a:t>
            </a:r>
          </a:p>
        </p:txBody>
      </p:sp>
      <p:sp>
        <p:nvSpPr>
          <p:cNvPr id="16" name="Body">
            <a:extLst>
              <a:ext uri="{FF2B5EF4-FFF2-40B4-BE49-F238E27FC236}">
                <a16:creationId xmlns:a16="http://schemas.microsoft.com/office/drawing/2014/main" id="{A18EE112-A70D-2E0F-EC41-FA94E5BC492F}"/>
              </a:ext>
            </a:extLst>
          </p:cNvPr>
          <p:cNvSpPr>
            <a:spLocks noGrp="1"/>
          </p:cNvSpPr>
          <p:nvPr/>
        </p:nvSpPr>
        <p:spPr>
          <a:xfrm>
            <a:off x="560000" y="1120000"/>
            <a:ext cx="11072000" cy="4800000"/>
          </a:xfrm>
          <a:prstGeom prst="rect">
            <a:avLst/>
          </a:prstGeom>
          <a:noFill/>
        </p:spPr>
        <p:txBody>
          <a:bodyPr wrap="square" lIns="0" tIns="0" rIns="0" bIns="0" anchor="t">
            <a:noAutofit/>
          </a:bodyPr>
          <a:lstStyle/>
          <a:p>
            <a:pPr marL="1152525" indent="-1152525">
              <a:lnSpc>
                <a:spcPct val="110000"/>
              </a:lnSpc>
              <a:spcAft>
                <a:spcPts val="600"/>
              </a:spcAft>
            </a:pPr>
            <a:r>
              <a:rPr lang="en-US" sz="2400" dirty="0">
                <a:solidFill>
                  <a:srgbClr val="1F5C9E"/>
                </a:solidFill>
                <a:latin typeface="Arial"/>
              </a:rPr>
              <a:t>AKS	</a:t>
            </a:r>
            <a:r>
              <a:rPr lang="en-US" sz="2400" dirty="0">
                <a:latin typeface="Arial"/>
              </a:rPr>
              <a:t>Anti-Kickback Statute</a:t>
            </a:r>
          </a:p>
          <a:p>
            <a:pPr marL="1152525" indent="-1152525">
              <a:lnSpc>
                <a:spcPct val="110000"/>
              </a:lnSpc>
              <a:spcAft>
                <a:spcPts val="600"/>
              </a:spcAft>
            </a:pPr>
            <a:r>
              <a:rPr lang="en-US" sz="2400" dirty="0">
                <a:solidFill>
                  <a:srgbClr val="1F5C9E"/>
                </a:solidFill>
                <a:latin typeface="Arial"/>
              </a:rPr>
              <a:t>CMPs	</a:t>
            </a:r>
            <a:r>
              <a:rPr lang="en-US" sz="2400" dirty="0">
                <a:latin typeface="Arial"/>
              </a:rPr>
              <a:t>Civil Monetary Penalties</a:t>
            </a:r>
          </a:p>
          <a:p>
            <a:pPr marL="1152525" indent="-1152525">
              <a:lnSpc>
                <a:spcPct val="110000"/>
              </a:lnSpc>
              <a:spcAft>
                <a:spcPts val="600"/>
              </a:spcAft>
            </a:pPr>
            <a:r>
              <a:rPr lang="en-US" sz="2400" dirty="0">
                <a:solidFill>
                  <a:srgbClr val="1F5C9E"/>
                </a:solidFill>
                <a:latin typeface="Arial"/>
              </a:rPr>
              <a:t>CMPL	</a:t>
            </a:r>
            <a:r>
              <a:rPr lang="en-US" sz="2400" dirty="0">
                <a:latin typeface="Arial"/>
              </a:rPr>
              <a:t>Civil Monetary Penalties Law</a:t>
            </a:r>
          </a:p>
          <a:p>
            <a:pPr marL="1152525" lvl="0" indent="-1152525">
              <a:lnSpc>
                <a:spcPct val="110000"/>
              </a:lnSpc>
              <a:spcAft>
                <a:spcPts val="600"/>
              </a:spcAft>
            </a:pPr>
            <a:r>
              <a:rPr lang="en-US" sz="2400" dirty="0">
                <a:solidFill>
                  <a:srgbClr val="1F5C9E"/>
                </a:solidFill>
                <a:latin typeface="Arial"/>
              </a:rPr>
              <a:t>FCA	</a:t>
            </a:r>
            <a:r>
              <a:rPr lang="en-US" sz="2400" dirty="0">
                <a:latin typeface="Arial"/>
              </a:rPr>
              <a:t>False Claims Act</a:t>
            </a:r>
          </a:p>
          <a:p>
            <a:pPr marL="1152525" lvl="0" indent="-1152525" algn="l">
              <a:lnSpc>
                <a:spcPct val="110000"/>
              </a:lnSpc>
              <a:spcBef>
                <a:spcPts val="0"/>
              </a:spcBef>
              <a:spcAft>
                <a:spcPts val="600"/>
              </a:spcAft>
              <a:buNone/>
            </a:pPr>
            <a:r>
              <a:rPr lang="en-US" sz="2400" dirty="0">
                <a:solidFill>
                  <a:srgbClr val="1F5C9E"/>
                </a:solidFill>
                <a:latin typeface="Arial"/>
              </a:rPr>
              <a:t>FDR	</a:t>
            </a:r>
            <a:r>
              <a:rPr lang="en-US" sz="2400" dirty="0">
                <a:latin typeface="Arial"/>
              </a:rPr>
              <a:t>First-Tier, Downstream, or Related Entity</a:t>
            </a:r>
          </a:p>
          <a:p>
            <a:pPr marL="1152525" indent="-1152525">
              <a:lnSpc>
                <a:spcPct val="110000"/>
              </a:lnSpc>
              <a:spcAft>
                <a:spcPts val="600"/>
              </a:spcAft>
            </a:pPr>
            <a:r>
              <a:rPr lang="en-US" sz="2400" dirty="0">
                <a:solidFill>
                  <a:srgbClr val="1F5C9E"/>
                </a:solidFill>
                <a:latin typeface="Arial"/>
              </a:rPr>
              <a:t>FWA	</a:t>
            </a:r>
            <a:r>
              <a:rPr lang="en-US" sz="2400" dirty="0">
                <a:latin typeface="Arial"/>
              </a:rPr>
              <a:t>Fraud, Waste, and Abuse</a:t>
            </a:r>
          </a:p>
          <a:p>
            <a:pPr marL="1152525" indent="-1152525">
              <a:lnSpc>
                <a:spcPct val="110000"/>
              </a:lnSpc>
              <a:spcAft>
                <a:spcPts val="600"/>
              </a:spcAft>
            </a:pPr>
            <a:r>
              <a:rPr lang="en-US" sz="2400" dirty="0">
                <a:solidFill>
                  <a:srgbClr val="1F5C9E"/>
                </a:solidFill>
                <a:latin typeface="Arial"/>
              </a:rPr>
              <a:t>PBMs	</a:t>
            </a:r>
            <a:r>
              <a:rPr lang="en-US" sz="2400" dirty="0">
                <a:latin typeface="Arial"/>
              </a:rPr>
              <a:t>Pharmacy Benefit Managers</a:t>
            </a:r>
          </a:p>
          <a:p>
            <a:pPr marL="1152525" indent="-1152525">
              <a:lnSpc>
                <a:spcPct val="110000"/>
              </a:lnSpc>
              <a:spcAft>
                <a:spcPts val="600"/>
              </a:spcAft>
            </a:pPr>
            <a:r>
              <a:rPr lang="en-US" sz="2400" dirty="0">
                <a:solidFill>
                  <a:srgbClr val="1F5C9E"/>
                </a:solidFill>
                <a:latin typeface="Arial"/>
              </a:rPr>
              <a:t>OIG	</a:t>
            </a:r>
            <a:r>
              <a:rPr lang="en-US" sz="2400" dirty="0">
                <a:latin typeface="Arial"/>
              </a:rPr>
              <a:t>Office of Inspector General</a:t>
            </a:r>
          </a:p>
          <a:p>
            <a:pPr marL="0" lvl="0" indent="0" algn="l">
              <a:lnSpc>
                <a:spcPct val="110000"/>
              </a:lnSpc>
              <a:spcBef>
                <a:spcPts val="0"/>
              </a:spcBef>
              <a:buNone/>
            </a:pPr>
            <a:endParaRPr lang="en-US" sz="2400" dirty="0">
              <a:latin typeface="Arial"/>
            </a:endParaRPr>
          </a:p>
          <a:p>
            <a:pPr marL="0" lvl="0" indent="0" algn="l">
              <a:lnSpc>
                <a:spcPct val="110000"/>
              </a:lnSpc>
              <a:spcBef>
                <a:spcPts val="0"/>
              </a:spcBef>
              <a:buNone/>
            </a:pPr>
            <a:endParaRPr lang="en-US" sz="1700" dirty="0">
              <a:latin typeface="Arial"/>
            </a:endParaRPr>
          </a:p>
        </p:txBody>
      </p:sp>
    </p:spTree>
    <p:extLst>
      <p:ext uri="{BB962C8B-B14F-4D97-AF65-F5344CB8AC3E}">
        <p14:creationId xmlns:p14="http://schemas.microsoft.com/office/powerpoint/2010/main" val="2464320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64C7C-51A6-A3B3-D363-326EF449630B}"/>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FF48DDE1-A781-B826-8161-DEC7281D355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3373"/>
            <a:ext cx="12192000" cy="6858000"/>
          </a:xfrm>
          <a:prstGeom prst="rect">
            <a:avLst/>
          </a:prstGeom>
        </p:spPr>
      </p:pic>
      <p:sp>
        <p:nvSpPr>
          <p:cNvPr id="10" name="TitleBar">
            <a:extLst>
              <a:ext uri="{FF2B5EF4-FFF2-40B4-BE49-F238E27FC236}">
                <a16:creationId xmlns:a16="http://schemas.microsoft.com/office/drawing/2014/main" id="{82B1E869-950A-E314-BD04-552873232620}"/>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3" name="TitleTxt">
            <a:extLst>
              <a:ext uri="{FF2B5EF4-FFF2-40B4-BE49-F238E27FC236}">
                <a16:creationId xmlns:a16="http://schemas.microsoft.com/office/drawing/2014/main" id="{DB54D41E-3D02-F2EA-AF53-A3FA4A8564A6}"/>
              </a:ext>
              <a:ext uri="{C183D7F6-B498-43B3-948B-1728B52AA6E4}">
                <adec:decorative xmlns:adec="http://schemas.microsoft.com/office/drawing/2017/decorative" val="1"/>
              </a:ext>
            </a:extLst>
          </p:cNvPr>
          <p:cNvSpPr>
            <a:spLocks/>
          </p:cNvSpPr>
          <p:nvPr/>
        </p:nvSpPr>
        <p:spPr>
          <a:xfrm>
            <a:off x="520000" y="0"/>
            <a:ext cx="11152000" cy="600000"/>
          </a:xfrm>
          <a:prstGeom prst="rect">
            <a:avLst/>
          </a:prstGeo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FF"/>
                </a:solidFill>
                <a:effectLst/>
                <a:uLnTx/>
                <a:uFillTx/>
                <a:latin typeface="Arial"/>
                <a:ea typeface="+mn-ea"/>
                <a:cs typeface="+mn-cs"/>
              </a:rPr>
              <a:t>Combating Medicare Parts C &amp; D Fraud, Waste &amp; Abuse</a:t>
            </a:r>
            <a:endParaRPr kumimoji="0" lang="en-US" sz="2400" b="1" i="0" u="none" strike="noStrike" kern="1200" cap="none" spc="0" normalizeH="0" baseline="0" noProof="0" dirty="0">
              <a:ln>
                <a:noFill/>
              </a:ln>
              <a:solidFill>
                <a:srgbClr val="FFFFFF"/>
              </a:solidFill>
              <a:effectLst/>
              <a:uLnTx/>
              <a:uFillTx/>
              <a:latin typeface="Arial"/>
              <a:ea typeface="+mn-ea"/>
              <a:cs typeface="+mn-cs"/>
            </a:endParaRPr>
          </a:p>
        </p:txBody>
      </p:sp>
      <p:sp>
        <p:nvSpPr>
          <p:cNvPr id="16" name="Body">
            <a:extLst>
              <a:ext uri="{FF2B5EF4-FFF2-40B4-BE49-F238E27FC236}">
                <a16:creationId xmlns:a16="http://schemas.microsoft.com/office/drawing/2014/main" id="{546FCDBA-CAD6-2518-565A-ADD0C71A49A3}"/>
              </a:ext>
            </a:extLst>
          </p:cNvPr>
          <p:cNvSpPr>
            <a:spLocks noGrp="1"/>
          </p:cNvSpPr>
          <p:nvPr/>
        </p:nvSpPr>
        <p:spPr>
          <a:xfrm>
            <a:off x="560000" y="1080811"/>
            <a:ext cx="7880000" cy="1533689"/>
          </a:xfrm>
          <a:prstGeom prst="rect">
            <a:avLst/>
          </a:prstGeom>
          <a:noFill/>
        </p:spPr>
        <p:txBody>
          <a:bodyPr wrap="square" lIns="0" tIns="0" rIns="0" bIns="0" anchor="t">
            <a:noAutofit/>
          </a:bodyPr>
          <a:lstStyle/>
          <a:p>
            <a:pPr marL="0" lvl="0" indent="0" algn="l">
              <a:lnSpc>
                <a:spcPct val="108000"/>
              </a:lnSpc>
              <a:spcBef>
                <a:spcPts val="0"/>
              </a:spcBef>
              <a:buNone/>
            </a:pPr>
            <a:r>
              <a:rPr lang="en-US" sz="2200" b="1" dirty="0">
                <a:solidFill>
                  <a:srgbClr val="1F5C9E"/>
                </a:solidFill>
                <a:latin typeface="Arial"/>
              </a:rPr>
              <a:t>Combating Medicare Parts C &amp; D Fraud, Waste &amp; Abuse </a:t>
            </a:r>
          </a:p>
          <a:p>
            <a:pPr marL="0" lvl="0" indent="0" algn="l">
              <a:lnSpc>
                <a:spcPct val="108000"/>
              </a:lnSpc>
              <a:spcBef>
                <a:spcPts val="0"/>
              </a:spcBef>
              <a:buNone/>
            </a:pPr>
            <a:r>
              <a:rPr lang="en-US" dirty="0">
                <a:solidFill>
                  <a:srgbClr val="404040"/>
                </a:solidFill>
                <a:latin typeface="Arial"/>
              </a:rPr>
              <a:t>In this 45-minute course, learn about fraud, waste, and abuse (FWA) laws and regulations; consequences and penalties of violations; and how Medicare Parts C and D employees can recognize and prevent FWA.</a:t>
            </a:r>
          </a:p>
        </p:txBody>
      </p:sp>
      <p:sp>
        <p:nvSpPr>
          <p:cNvPr id="18" name="MenuTxt">
            <a:extLst>
              <a:ext uri="{FF2B5EF4-FFF2-40B4-BE49-F238E27FC236}">
                <a16:creationId xmlns:a16="http://schemas.microsoft.com/office/drawing/2014/main" id="{391FDA54-67F7-70EB-EA4A-4A6CAC9BD39C}"/>
              </a:ext>
            </a:extLst>
          </p:cNvPr>
          <p:cNvSpPr>
            <a:spLocks noGrp="1"/>
          </p:cNvSpPr>
          <p:nvPr/>
        </p:nvSpPr>
        <p:spPr>
          <a:xfrm>
            <a:off x="1155560" y="2914500"/>
            <a:ext cx="7880000" cy="1830000"/>
          </a:xfrm>
          <a:prstGeom prst="rect">
            <a:avLst/>
          </a:prstGeom>
          <a:noFill/>
        </p:spPr>
        <p:txBody>
          <a:bodyPr wrap="square" lIns="0" tIns="0" rIns="0" bIns="0" anchor="t">
            <a:noAutofit/>
          </a:bodyPr>
          <a:lstStyle/>
          <a:p>
            <a:pPr marL="0" lvl="0" indent="0" algn="l">
              <a:lnSpc>
                <a:spcPct val="110000"/>
              </a:lnSpc>
              <a:spcBef>
                <a:spcPts val="0"/>
              </a:spcBef>
              <a:buNone/>
            </a:pPr>
            <a:r>
              <a:rPr lang="en-US" u="sng" dirty="0">
                <a:solidFill>
                  <a:srgbClr val="1B65A6"/>
                </a:solidFill>
                <a:latin typeface="Arial"/>
                <a:hlinkClick r:id="rId4" action="ppaction://hlinksldjump">
                  <a:extLst>
                    <a:ext uri="{A12FA001-AC4F-418D-AE19-62706E023703}">
                      <ahyp:hlinkClr xmlns:ahyp="http://schemas.microsoft.com/office/drawing/2018/hyperlinkcolor" val="tx"/>
                    </a:ext>
                  </a:extLst>
                </a:hlinkClick>
              </a:rPr>
              <a:t>Introduction (10 minutes)</a:t>
            </a:r>
            <a:endParaRPr lang="en-US" u="sng" dirty="0">
              <a:solidFill>
                <a:srgbClr val="1B65A6"/>
              </a:solidFill>
              <a:latin typeface="Arial"/>
            </a:endParaRPr>
          </a:p>
          <a:p>
            <a:pPr marL="0" lvl="0" indent="0" algn="l">
              <a:lnSpc>
                <a:spcPct val="110000"/>
              </a:lnSpc>
              <a:spcBef>
                <a:spcPts val="900"/>
              </a:spcBef>
              <a:buNone/>
            </a:pPr>
            <a:r>
              <a:rPr lang="en-US" b="1" dirty="0">
                <a:solidFill>
                  <a:srgbClr val="1B65A6"/>
                </a:solidFill>
                <a:latin typeface="Arial"/>
              </a:rPr>
              <a:t>Lesson 1: What’s Fraud, Waste &amp; Abuse? (10 minutes)</a:t>
            </a:r>
          </a:p>
          <a:p>
            <a:pPr marL="0" lvl="0" indent="0" algn="l">
              <a:lnSpc>
                <a:spcPct val="110000"/>
              </a:lnSpc>
              <a:spcBef>
                <a:spcPts val="900"/>
              </a:spcBef>
              <a:buNone/>
            </a:pPr>
            <a:r>
              <a:rPr lang="en-US" u="sng" dirty="0">
                <a:solidFill>
                  <a:schemeClr val="bg2">
                    <a:lumMod val="50000"/>
                  </a:schemeClr>
                </a:solidFill>
                <a:latin typeface="Arial"/>
              </a:rPr>
              <a:t>Lesson 2: Your Role in the Fight Against Fraud, Waste &amp; Abuse (10 minutes)</a:t>
            </a:r>
          </a:p>
          <a:p>
            <a:pPr marL="0" lvl="0" indent="0" algn="l">
              <a:lnSpc>
                <a:spcPct val="110000"/>
              </a:lnSpc>
              <a:spcBef>
                <a:spcPts val="900"/>
              </a:spcBef>
              <a:buNone/>
            </a:pPr>
            <a:r>
              <a:rPr lang="en-US" u="sng" dirty="0">
                <a:solidFill>
                  <a:schemeClr val="bg2">
                    <a:lumMod val="50000"/>
                  </a:schemeClr>
                </a:solidFill>
                <a:latin typeface="Arial"/>
              </a:rPr>
              <a:t>Test (15 minutes)</a:t>
            </a:r>
          </a:p>
        </p:txBody>
      </p:sp>
      <p:grpSp>
        <p:nvGrpSpPr>
          <p:cNvPr id="5" name="Group 4">
            <a:extLst>
              <a:ext uri="{FF2B5EF4-FFF2-40B4-BE49-F238E27FC236}">
                <a16:creationId xmlns:a16="http://schemas.microsoft.com/office/drawing/2014/main" id="{3D306A84-C93C-DBEF-EE82-2CA576C92128}"/>
              </a:ext>
              <a:ext uri="{C183D7F6-B498-43B3-948B-1728B52AA6E4}">
                <adec:decorative xmlns:adec="http://schemas.microsoft.com/office/drawing/2017/decorative" val="1"/>
              </a:ext>
            </a:extLst>
          </p:cNvPr>
          <p:cNvGrpSpPr/>
          <p:nvPr/>
        </p:nvGrpSpPr>
        <p:grpSpPr>
          <a:xfrm>
            <a:off x="720369" y="2904452"/>
            <a:ext cx="302917" cy="302917"/>
            <a:chOff x="720369" y="2904452"/>
            <a:chExt cx="302917" cy="302917"/>
          </a:xfrm>
        </p:grpSpPr>
        <p:sp>
          <p:nvSpPr>
            <p:cNvPr id="4" name="Oval 3">
              <a:extLst>
                <a:ext uri="{FF2B5EF4-FFF2-40B4-BE49-F238E27FC236}">
                  <a16:creationId xmlns:a16="http://schemas.microsoft.com/office/drawing/2014/main" id="{A12C54F8-0B4B-E435-5BAE-2A67BA9F0922}"/>
                </a:ext>
              </a:extLst>
            </p:cNvPr>
            <p:cNvSpPr/>
            <p:nvPr/>
          </p:nvSpPr>
          <p:spPr>
            <a:xfrm>
              <a:off x="720369" y="2904452"/>
              <a:ext cx="302917" cy="302917"/>
            </a:xfrm>
            <a:prstGeom prst="ellipse">
              <a:avLst/>
            </a:prstGeom>
            <a:solidFill>
              <a:srgbClr val="26AA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Checkmark with solid fill">
              <a:extLst>
                <a:ext uri="{FF2B5EF4-FFF2-40B4-BE49-F238E27FC236}">
                  <a16:creationId xmlns:a16="http://schemas.microsoft.com/office/drawing/2014/main" id="{F9689ACC-2C77-BA88-0095-925F78E61F6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6054" y="2952769"/>
              <a:ext cx="228600" cy="228600"/>
            </a:xfrm>
            <a:prstGeom prst="rect">
              <a:avLst/>
            </a:prstGeom>
          </p:spPr>
        </p:pic>
      </p:grpSp>
      <p:sp>
        <p:nvSpPr>
          <p:cNvPr id="2" name="Title 1">
            <a:extLst>
              <a:ext uri="{FF2B5EF4-FFF2-40B4-BE49-F238E27FC236}">
                <a16:creationId xmlns:a16="http://schemas.microsoft.com/office/drawing/2014/main" id="{05BA7EC3-45CA-21EF-F21A-DB6E69D544EB}"/>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dirty="0">
                <a:solidFill>
                  <a:schemeClr val="tx1">
                    <a:lumMod val="85000"/>
                    <a:lumOff val="15000"/>
                  </a:schemeClr>
                </a:solidFill>
              </a:rPr>
              <a:t>Up Next: Lesson </a:t>
            </a: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1: What’s Fraud, Waste, and Abuse?</a:t>
            </a:r>
          </a:p>
        </p:txBody>
      </p:sp>
    </p:spTree>
    <p:extLst>
      <p:ext uri="{BB962C8B-B14F-4D97-AF65-F5344CB8AC3E}">
        <p14:creationId xmlns:p14="http://schemas.microsoft.com/office/powerpoint/2010/main" val="42948042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9CB338-4BE6-F916-A087-A7027779746B}"/>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B134092B-015D-77AD-52B9-9D2A48589A81}"/>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91D3058D-B8D3-0BE2-96AD-4A0B987E53DF}"/>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9216577C-AD16-A723-1848-6811967E9494}"/>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DC896457-D248-6E21-DB1C-6028B355C26A}"/>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dirty="0">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EDB0ABCE-B095-AAAC-68A9-23B2911FBB78}"/>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Lesson 1: What’s Fraud, Waste, and Abuse?</a:t>
            </a:r>
          </a:p>
        </p:txBody>
      </p:sp>
      <p:sp>
        <p:nvSpPr>
          <p:cNvPr id="15" name="FooterTxt">
            <a:extLst>
              <a:ext uri="{FF2B5EF4-FFF2-40B4-BE49-F238E27FC236}">
                <a16:creationId xmlns:a16="http://schemas.microsoft.com/office/drawing/2014/main" id="{0059A83F-9ADA-E53E-44DE-F4BAAA9672C7}"/>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1 of 20</a:t>
            </a:r>
          </a:p>
        </p:txBody>
      </p:sp>
      <p:sp>
        <p:nvSpPr>
          <p:cNvPr id="16" name="Body">
            <a:extLst>
              <a:ext uri="{FF2B5EF4-FFF2-40B4-BE49-F238E27FC236}">
                <a16:creationId xmlns:a16="http://schemas.microsoft.com/office/drawing/2014/main" id="{8A28464D-402C-A29F-FED2-B25A269222D8}"/>
              </a:ext>
            </a:extLst>
          </p:cNvPr>
          <p:cNvSpPr>
            <a:spLocks noGrp="1"/>
          </p:cNvSpPr>
          <p:nvPr/>
        </p:nvSpPr>
        <p:spPr>
          <a:xfrm>
            <a:off x="560000" y="1120000"/>
            <a:ext cx="11072000" cy="4000000"/>
          </a:xfrm>
          <a:prstGeom prst="rect">
            <a:avLst/>
          </a:prstGeom>
          <a:noFill/>
        </p:spPr>
        <p:txBody>
          <a:bodyPr wrap="square" lIns="0" tIns="0" rIns="0" bIns="0" anchor="t">
            <a:noAutofit/>
          </a:bodyPr>
          <a:lstStyle/>
          <a:p>
            <a:pPr marL="0" lvl="0" indent="0" algn="l">
              <a:lnSpc>
                <a:spcPct val="110000"/>
              </a:lnSpc>
              <a:spcBef>
                <a:spcPts val="0"/>
              </a:spcBef>
              <a:buNone/>
            </a:pPr>
            <a:r>
              <a:rPr lang="en-US" sz="2400" b="1" dirty="0">
                <a:solidFill>
                  <a:srgbClr val="1F5C9E"/>
                </a:solidFill>
                <a:latin typeface="Arial"/>
              </a:rPr>
              <a:t>Lesson 1: Introduction &amp; Learning Objectives</a:t>
            </a:r>
          </a:p>
          <a:p>
            <a:pPr marL="0" lvl="0" indent="0" algn="l">
              <a:lnSpc>
                <a:spcPct val="110000"/>
              </a:lnSpc>
              <a:spcBef>
                <a:spcPts val="900"/>
              </a:spcBef>
              <a:buNone/>
            </a:pPr>
            <a:r>
              <a:rPr lang="en-US" dirty="0">
                <a:solidFill>
                  <a:srgbClr val="404040"/>
                </a:solidFill>
                <a:latin typeface="Arial"/>
              </a:rPr>
              <a:t>This lesson describes fraud, waste, and abuse (FWA) and the laws that prohibit it. It should take you about 10 minutes to complete.</a:t>
            </a:r>
          </a:p>
          <a:p>
            <a:pPr marL="0" lvl="0" indent="0" algn="l">
              <a:lnSpc>
                <a:spcPct val="110000"/>
              </a:lnSpc>
              <a:spcBef>
                <a:spcPts val="900"/>
              </a:spcBef>
              <a:buNone/>
            </a:pPr>
            <a:r>
              <a:rPr lang="en-US" dirty="0">
                <a:solidFill>
                  <a:srgbClr val="404040"/>
                </a:solidFill>
                <a:latin typeface="Arial"/>
              </a:rPr>
              <a:t>After completing this lesson, you should be able to:</a:t>
            </a:r>
          </a:p>
          <a:p>
            <a:pPr marL="285750" lvl="0" indent="-285750" algn="l">
              <a:spcBef>
                <a:spcPts val="900"/>
              </a:spcBef>
              <a:buFont typeface="Arial" panose="020B0604020202020204" pitchFamily="34" charset="0"/>
              <a:buChar char="•"/>
            </a:pPr>
            <a:r>
              <a:rPr lang="en-US" dirty="0">
                <a:solidFill>
                  <a:srgbClr val="404040"/>
                </a:solidFill>
                <a:latin typeface="Arial"/>
              </a:rPr>
              <a:t>Recognize FWA in the Medicare Program</a:t>
            </a:r>
          </a:p>
          <a:p>
            <a:pPr marL="285750" lvl="0" indent="-285750" algn="l">
              <a:spcBef>
                <a:spcPts val="300"/>
              </a:spcBef>
              <a:buFont typeface="Arial" panose="020B0604020202020204" pitchFamily="34" charset="0"/>
              <a:buChar char="•"/>
            </a:pPr>
            <a:r>
              <a:rPr lang="en-US" dirty="0">
                <a:solidFill>
                  <a:srgbClr val="404040"/>
                </a:solidFill>
                <a:latin typeface="Arial"/>
              </a:rPr>
              <a:t>Identify major FWA laws and regulations</a:t>
            </a:r>
          </a:p>
          <a:p>
            <a:pPr marL="285750" lvl="0" indent="-285750" algn="l">
              <a:spcBef>
                <a:spcPts val="300"/>
              </a:spcBef>
              <a:buFont typeface="Arial" panose="020B0604020202020204" pitchFamily="34" charset="0"/>
              <a:buChar char="•"/>
            </a:pPr>
            <a:r>
              <a:rPr lang="en-US" dirty="0">
                <a:solidFill>
                  <a:srgbClr val="404040"/>
                </a:solidFill>
                <a:latin typeface="Arial"/>
              </a:rPr>
              <a:t>Recognize potential consequences of, and penalties for, FWA violations</a:t>
            </a:r>
          </a:p>
        </p:txBody>
      </p:sp>
      <p:sp>
        <p:nvSpPr>
          <p:cNvPr id="2" name="Title 1">
            <a:extLst>
              <a:ext uri="{FF2B5EF4-FFF2-40B4-BE49-F238E27FC236}">
                <a16:creationId xmlns:a16="http://schemas.microsoft.com/office/drawing/2014/main" id="{84143FF2-AF6D-007A-BE2C-6000F3B0E914}"/>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Lesson 1: Introduction &amp; Learning Objectives</a:t>
            </a:r>
          </a:p>
        </p:txBody>
      </p:sp>
    </p:spTree>
    <p:extLst>
      <p:ext uri="{BB962C8B-B14F-4D97-AF65-F5344CB8AC3E}">
        <p14:creationId xmlns:p14="http://schemas.microsoft.com/office/powerpoint/2010/main" val="12779216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a:solidFill>
                  <a:srgbClr val="FFFFFF"/>
                </a:solidFill>
                <a:latin typeface="Arial"/>
              </a:rPr>
              <a:t>Page 2 of 20</a:t>
            </a:r>
          </a:p>
        </p:txBody>
      </p:sp>
      <p:sp>
        <p:nvSpPr>
          <p:cNvPr id="16" name="Body"/>
          <p:cNvSpPr>
            <a:spLocks noGrp="1"/>
          </p:cNvSpPr>
          <p:nvPr/>
        </p:nvSpPr>
        <p:spPr>
          <a:xfrm>
            <a:off x="560000" y="1100000"/>
            <a:ext cx="81268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Fraud</a:t>
            </a:r>
          </a:p>
          <a:p>
            <a:pPr marL="0" lvl="0" indent="0" algn="l">
              <a:lnSpc>
                <a:spcPct val="110000"/>
              </a:lnSpc>
              <a:spcBef>
                <a:spcPts val="900"/>
              </a:spcBef>
              <a:buNone/>
            </a:pPr>
            <a:r>
              <a:rPr lang="en-US" b="1" dirty="0">
                <a:solidFill>
                  <a:srgbClr val="404040"/>
                </a:solidFill>
                <a:latin typeface="Arial"/>
              </a:rPr>
              <a:t>Fraud</a:t>
            </a:r>
            <a:r>
              <a:rPr lang="en-US" dirty="0">
                <a:solidFill>
                  <a:srgbClr val="404040"/>
                </a:solidFill>
                <a:latin typeface="Arial"/>
              </a:rPr>
              <a:t> is knowingly submitting, or causing to be submitted, false claims or making misrepresentations of facts to get a federal health care payment when no entitlement would otherwise exist.</a:t>
            </a:r>
          </a:p>
          <a:p>
            <a:pPr marL="0" lvl="0" indent="0" algn="l">
              <a:lnSpc>
                <a:spcPct val="110000"/>
              </a:lnSpc>
              <a:spcBef>
                <a:spcPts val="900"/>
              </a:spcBef>
              <a:buNone/>
            </a:pPr>
            <a:r>
              <a:rPr lang="en-US" dirty="0">
                <a:solidFill>
                  <a:srgbClr val="404040"/>
                </a:solidFill>
                <a:latin typeface="Arial"/>
              </a:rPr>
              <a:t>Knowingly soliciting, getting, offering, or making payments (for example, kickbacks, bribes, or rebates) to encourage or reward referrals for items or services paid for by federal health care programs is fraud. Making prohibited referrals for certain designated health services is another example of fraud.</a:t>
            </a:r>
          </a:p>
        </p:txBody>
      </p:sp>
      <p:sp>
        <p:nvSpPr>
          <p:cNvPr id="2" name="Title 1">
            <a:extLst>
              <a:ext uri="{FF2B5EF4-FFF2-40B4-BE49-F238E27FC236}">
                <a16:creationId xmlns:a16="http://schemas.microsoft.com/office/drawing/2014/main" id="{771BED43-E826-0D18-672F-F04BF9BDDC86}"/>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Fraud</a:t>
            </a:r>
          </a:p>
        </p:txBody>
      </p:sp>
      <p:sp>
        <p:nvSpPr>
          <p:cNvPr id="4" name="TextBox 3">
            <a:extLst>
              <a:ext uri="{FF2B5EF4-FFF2-40B4-BE49-F238E27FC236}">
                <a16:creationId xmlns:a16="http://schemas.microsoft.com/office/drawing/2014/main" id="{5D17E5EF-BEC8-FCB7-CE08-0F0E52B988D0}"/>
              </a:ext>
              <a:ext uri="{C183D7F6-B498-43B3-948B-1728B52AA6E4}">
                <adec:decorative xmlns:adec="http://schemas.microsoft.com/office/drawing/2017/decorative" val="0"/>
              </a:ext>
            </a:extLst>
          </p:cNvPr>
          <p:cNvSpPr txBox="1"/>
          <p:nvPr/>
        </p:nvSpPr>
        <p:spPr>
          <a:xfrm>
            <a:off x="8997042" y="1324845"/>
            <a:ext cx="3194957" cy="1259768"/>
          </a:xfrm>
          <a:prstGeom prst="rect">
            <a:avLst/>
          </a:prstGeom>
          <a:ln w="38100"/>
        </p:spPr>
        <p:style>
          <a:lnRef idx="2">
            <a:schemeClr val="accent3"/>
          </a:lnRef>
          <a:fillRef idx="1">
            <a:schemeClr val="lt1"/>
          </a:fillRef>
          <a:effectRef idx="0">
            <a:schemeClr val="accent3"/>
          </a:effectRef>
          <a:fontRef idx="minor">
            <a:schemeClr val="dk1"/>
          </a:fontRef>
        </p:style>
        <p:txBody>
          <a:bodyPr wrap="square" lIns="182880" tIns="182880" rIns="182880" bIns="182880">
            <a:spAutoFit/>
          </a:bodyPr>
          <a:lstStyle/>
          <a:p>
            <a:pPr marL="0" lvl="0" indent="0" algn="l">
              <a:lnSpc>
                <a:spcPct val="110000"/>
              </a:lnSpc>
              <a:spcBef>
                <a:spcPts val="900"/>
              </a:spcBef>
              <a:buNone/>
            </a:pPr>
            <a:r>
              <a:rPr lang="en-US" sz="1800" dirty="0">
                <a:solidFill>
                  <a:srgbClr val="404040"/>
                </a:solidFill>
                <a:latin typeface="Arial"/>
              </a:rPr>
              <a:t>Fraud requires </a:t>
            </a:r>
            <a:r>
              <a:rPr lang="en-US" sz="1800" b="1" dirty="0">
                <a:solidFill>
                  <a:srgbClr val="404040"/>
                </a:solidFill>
                <a:latin typeface="Arial"/>
              </a:rPr>
              <a:t>intent</a:t>
            </a:r>
            <a:r>
              <a:rPr lang="en-US" sz="1800" dirty="0">
                <a:solidFill>
                  <a:srgbClr val="404040"/>
                </a:solidFill>
                <a:latin typeface="Arial"/>
              </a:rPr>
              <a:t> to get payment and </a:t>
            </a:r>
            <a:r>
              <a:rPr lang="en-US" sz="1800" b="1" dirty="0">
                <a:solidFill>
                  <a:srgbClr val="404040"/>
                </a:solidFill>
                <a:latin typeface="Arial"/>
              </a:rPr>
              <a:t>knowledge</a:t>
            </a:r>
            <a:r>
              <a:rPr lang="en-US" sz="1800" dirty="0">
                <a:solidFill>
                  <a:srgbClr val="404040"/>
                </a:solidFill>
                <a:latin typeface="Arial"/>
              </a:rPr>
              <a:t> the actions are wrong.</a:t>
            </a:r>
          </a:p>
        </p:txBody>
      </p:sp>
    </p:spTree>
    <p:extLst>
      <p:ext uri="{BB962C8B-B14F-4D97-AF65-F5344CB8AC3E}">
        <p14:creationId xmlns:p14="http://schemas.microsoft.com/office/powerpoint/2010/main" val="12779216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a:solidFill>
                  <a:srgbClr val="FFFFFF"/>
                </a:solidFill>
                <a:latin typeface="Arial"/>
              </a:rPr>
              <a:t>Page 3 of 20</a:t>
            </a:r>
          </a:p>
        </p:txBody>
      </p:sp>
      <p:sp>
        <p:nvSpPr>
          <p:cNvPr id="3" name="Body">
            <a:extLst>
              <a:ext uri="{FF2B5EF4-FFF2-40B4-BE49-F238E27FC236}">
                <a16:creationId xmlns:a16="http://schemas.microsoft.com/office/drawing/2014/main" id="{5FC740B3-3B23-2B3B-4A7B-FCF6AB7E1AB0}"/>
              </a:ext>
              <a:ext uri="{C183D7F6-B498-43B3-948B-1728B52AA6E4}">
                <adec:decorative xmlns:adec="http://schemas.microsoft.com/office/drawing/2017/decorative" val="1"/>
              </a:ext>
            </a:extLst>
          </p:cNvPr>
          <p:cNvSpPr>
            <a:spLocks noGrp="1"/>
          </p:cNvSpPr>
          <p:nvPr>
            <p:ph type="title" idx="4294967295"/>
          </p:nvPr>
        </p:nvSpPr>
        <p:spPr>
          <a:xfrm>
            <a:off x="560000" y="1100000"/>
            <a:ext cx="10044090" cy="59606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1F5C9E"/>
                </a:solidFill>
                <a:effectLst/>
                <a:uLnTx/>
                <a:uFillTx/>
                <a:latin typeface="Arial"/>
                <a:ea typeface="+mn-ea"/>
                <a:cs typeface="+mn-cs"/>
              </a:rPr>
              <a:t>Fraud (continued)</a:t>
            </a:r>
            <a:endParaRPr kumimoji="0" lang="en-US" sz="1800" b="0" i="0" u="none" strike="noStrike" kern="1200" cap="none" spc="0" normalizeH="0" baseline="0" noProof="0" dirty="0">
              <a:ln>
                <a:noFill/>
              </a:ln>
              <a:solidFill>
                <a:srgbClr val="404040"/>
              </a:solidFill>
              <a:effectLst/>
              <a:uLnTx/>
              <a:uFillTx/>
              <a:latin typeface="Arial"/>
              <a:ea typeface="+mn-ea"/>
              <a:cs typeface="+mn-cs"/>
            </a:endParaRPr>
          </a:p>
        </p:txBody>
      </p:sp>
      <p:sp>
        <p:nvSpPr>
          <p:cNvPr id="16" name="Body"/>
          <p:cNvSpPr>
            <a:spLocks noGrp="1"/>
          </p:cNvSpPr>
          <p:nvPr/>
        </p:nvSpPr>
        <p:spPr>
          <a:xfrm>
            <a:off x="560000" y="1637072"/>
            <a:ext cx="8241100" cy="4253935"/>
          </a:xfrm>
          <a:prstGeom prst="rect">
            <a:avLst/>
          </a:prstGeom>
          <a:noFill/>
        </p:spPr>
        <p:txBody>
          <a:bodyPr wrap="square" lIns="0" tIns="0" rIns="0" bIns="0" anchor="t">
            <a:noAutofit/>
          </a:bodyPr>
          <a:lstStyle/>
          <a:p>
            <a:pPr marL="0" lvl="0" indent="0" algn="l">
              <a:lnSpc>
                <a:spcPct val="110000"/>
              </a:lnSpc>
              <a:spcBef>
                <a:spcPts val="900"/>
              </a:spcBef>
              <a:buNone/>
            </a:pPr>
            <a:r>
              <a:rPr lang="en-US" dirty="0">
                <a:solidFill>
                  <a:srgbClr val="404040"/>
                </a:solidFill>
                <a:latin typeface="Arial"/>
              </a:rPr>
              <a:t>The Criminal Health Care Fraud Statute (</a:t>
            </a:r>
            <a:r>
              <a:rPr lang="en-US" dirty="0">
                <a:solidFill>
                  <a:srgbClr val="404040"/>
                </a:solidFill>
                <a:latin typeface="Arial"/>
                <a:hlinkClick r:id="rId3" tooltip="18 USC 1347: Health care fraud"/>
              </a:rPr>
              <a:t>18 USC 1347</a:t>
            </a:r>
            <a:r>
              <a:rPr lang="en-US" dirty="0">
                <a:solidFill>
                  <a:srgbClr val="404040"/>
                </a:solidFill>
                <a:latin typeface="Arial"/>
              </a:rPr>
              <a:t>) makes it a criminal offense to knowingly and willfully execute a scheme to defraud a health care benefit program. Health care fraud is punishable by imprisonment up to 10 years.</a:t>
            </a:r>
          </a:p>
          <a:p>
            <a:pPr marL="0" lvl="0" indent="0" algn="l">
              <a:lnSpc>
                <a:spcPct val="110000"/>
              </a:lnSpc>
              <a:spcBef>
                <a:spcPts val="900"/>
              </a:spcBef>
              <a:buNone/>
            </a:pPr>
            <a:r>
              <a:rPr lang="en-US" dirty="0">
                <a:solidFill>
                  <a:srgbClr val="404040"/>
                </a:solidFill>
                <a:latin typeface="Arial"/>
              </a:rPr>
              <a:t>It’s also subject to criminal fines up to $250,000. The statute prohibits knowingly and willfully executing, or attempting to execute, a scheme or lie connected to delivering or paying for health care benefits, items, or services to either:</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Defraud any health care benefit program</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Get (by means of false or fraudulent pretenses, representations, or promises) money or property owned by, or controlled by, any health care benefit program</a:t>
            </a:r>
          </a:p>
        </p:txBody>
      </p:sp>
    </p:spTree>
    <p:extLst>
      <p:ext uri="{BB962C8B-B14F-4D97-AF65-F5344CB8AC3E}">
        <p14:creationId xmlns:p14="http://schemas.microsoft.com/office/powerpoint/2010/main" val="12779216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3a of 20</a:t>
            </a:r>
          </a:p>
        </p:txBody>
      </p:sp>
      <p:sp>
        <p:nvSpPr>
          <p:cNvPr id="16" name="Body"/>
          <p:cNvSpPr>
            <a:spLocks noGrp="1"/>
          </p:cNvSpPr>
          <p:nvPr/>
        </p:nvSpPr>
        <p:spPr>
          <a:xfrm>
            <a:off x="560000" y="1100000"/>
            <a:ext cx="7718586" cy="1699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Fraud Example</a:t>
            </a:r>
          </a:p>
          <a:p>
            <a:pPr marL="0" lvl="0" indent="0" algn="l">
              <a:lnSpc>
                <a:spcPct val="110000"/>
              </a:lnSpc>
              <a:spcBef>
                <a:spcPts val="900"/>
              </a:spcBef>
              <a:buNone/>
            </a:pPr>
            <a:r>
              <a:rPr lang="en-US" dirty="0">
                <a:solidFill>
                  <a:srgbClr val="404040"/>
                </a:solidFill>
                <a:latin typeface="Arial"/>
              </a:rPr>
              <a:t>Several doctors and medical clinics conspired in a coordinated scheme to defraud the Medicare Program by submitting medically unnecessary power wheelchair claims.</a:t>
            </a:r>
          </a:p>
        </p:txBody>
      </p:sp>
      <p:sp>
        <p:nvSpPr>
          <p:cNvPr id="2" name="Title 1">
            <a:extLst>
              <a:ext uri="{FF2B5EF4-FFF2-40B4-BE49-F238E27FC236}">
                <a16:creationId xmlns:a16="http://schemas.microsoft.com/office/drawing/2014/main" id="{B386B9F8-FCC6-DF47-8DBE-E9C5F09F5F83}"/>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Fraud: Example</a:t>
            </a:r>
            <a:r>
              <a:rPr kumimoji="0" lang="en-US" sz="3600" b="0" i="0" u="none" strike="noStrike" kern="1200" cap="none" spc="0" normalizeH="0" noProof="0" dirty="0">
                <a:ln>
                  <a:noFill/>
                </a:ln>
                <a:solidFill>
                  <a:schemeClr val="tx1">
                    <a:lumMod val="85000"/>
                    <a:lumOff val="15000"/>
                  </a:schemeClr>
                </a:solidFill>
                <a:effectLst/>
                <a:uLnTx/>
                <a:uFillTx/>
                <a:latin typeface="+mj-lt"/>
                <a:ea typeface="+mj-ea"/>
                <a:cs typeface="+mj-cs"/>
              </a:rPr>
              <a:t> &amp; Penalties</a:t>
            </a:r>
            <a:endPar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endParaRPr>
          </a:p>
        </p:txBody>
      </p:sp>
      <p:sp>
        <p:nvSpPr>
          <p:cNvPr id="6" name="Body">
            <a:extLst>
              <a:ext uri="{FF2B5EF4-FFF2-40B4-BE49-F238E27FC236}">
                <a16:creationId xmlns:a16="http://schemas.microsoft.com/office/drawing/2014/main" id="{14C4D0DC-215F-A229-1C5A-6681B075FE54}"/>
              </a:ext>
            </a:extLst>
          </p:cNvPr>
          <p:cNvSpPr>
            <a:spLocks noGrp="1"/>
          </p:cNvSpPr>
          <p:nvPr/>
        </p:nvSpPr>
        <p:spPr>
          <a:xfrm>
            <a:off x="520000" y="3299519"/>
            <a:ext cx="7604286" cy="1699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Fraud Penalties</a:t>
            </a:r>
          </a:p>
          <a:p>
            <a:pPr marL="0" lvl="0" indent="0" algn="l">
              <a:lnSpc>
                <a:spcPct val="110000"/>
              </a:lnSpc>
              <a:spcBef>
                <a:spcPts val="900"/>
              </a:spcBef>
              <a:buNone/>
            </a:pPr>
            <a:r>
              <a:rPr lang="en-US" dirty="0">
                <a:solidFill>
                  <a:srgbClr val="404040"/>
                </a:solidFill>
                <a:latin typeface="Arial"/>
              </a:rPr>
              <a:t>Penalties for violating federal health care fraud laws include fines, imprisonment, or both.</a:t>
            </a:r>
          </a:p>
        </p:txBody>
      </p:sp>
    </p:spTree>
    <p:extLst>
      <p:ext uri="{BB962C8B-B14F-4D97-AF65-F5344CB8AC3E}">
        <p14:creationId xmlns:p14="http://schemas.microsoft.com/office/powerpoint/2010/main" val="12779216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a:solidFill>
                  <a:srgbClr val="FFFFFF"/>
                </a:solidFill>
                <a:latin typeface="Arial"/>
              </a:rPr>
              <a:t>Page 4 of 20</a:t>
            </a:r>
          </a:p>
        </p:txBody>
      </p:sp>
      <p:sp>
        <p:nvSpPr>
          <p:cNvPr id="16" name="Body"/>
          <p:cNvSpPr>
            <a:spLocks noGrp="1"/>
          </p:cNvSpPr>
          <p:nvPr/>
        </p:nvSpPr>
        <p:spPr>
          <a:xfrm>
            <a:off x="560000" y="1100000"/>
            <a:ext cx="8306414"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Waste &amp; Abuse</a:t>
            </a:r>
          </a:p>
          <a:p>
            <a:pPr marL="0" lvl="0" indent="0" algn="l">
              <a:lnSpc>
                <a:spcPct val="110000"/>
              </a:lnSpc>
              <a:spcBef>
                <a:spcPts val="900"/>
              </a:spcBef>
              <a:buNone/>
            </a:pPr>
            <a:r>
              <a:rPr lang="en-US" b="1" dirty="0">
                <a:solidFill>
                  <a:srgbClr val="404040"/>
                </a:solidFill>
                <a:latin typeface="Arial"/>
              </a:rPr>
              <a:t>Waste</a:t>
            </a:r>
            <a:r>
              <a:rPr lang="en-US" dirty="0">
                <a:solidFill>
                  <a:srgbClr val="404040"/>
                </a:solidFill>
                <a:latin typeface="Arial"/>
              </a:rPr>
              <a:t> describes practices that, directly or indirectly, result in unnecessary Medicare Program costs, like overusing services. Waste is generally not considered to be criminally negligent but rather a misuse of resources.</a:t>
            </a:r>
          </a:p>
          <a:p>
            <a:pPr marL="0" lvl="0" indent="0" algn="l">
              <a:lnSpc>
                <a:spcPct val="110000"/>
              </a:lnSpc>
              <a:spcBef>
                <a:spcPts val="900"/>
              </a:spcBef>
              <a:buNone/>
            </a:pPr>
            <a:r>
              <a:rPr lang="en-US" b="1" dirty="0">
                <a:solidFill>
                  <a:srgbClr val="404040"/>
                </a:solidFill>
                <a:latin typeface="Arial"/>
              </a:rPr>
              <a:t>Abuse</a:t>
            </a:r>
            <a:r>
              <a:rPr lang="en-US" dirty="0">
                <a:solidFill>
                  <a:srgbClr val="404040"/>
                </a:solidFill>
                <a:latin typeface="Arial"/>
              </a:rPr>
              <a:t> describes practices that, directly or indirectly, result in unnecessary Medicare Program costs. Abuse includes any practice that doesn’t provide patients with medically necessary services or meet professionally recognized standards of care.</a:t>
            </a:r>
          </a:p>
        </p:txBody>
      </p:sp>
      <p:sp>
        <p:nvSpPr>
          <p:cNvPr id="2" name="TextBox 1">
            <a:extLst>
              <a:ext uri="{FF2B5EF4-FFF2-40B4-BE49-F238E27FC236}">
                <a16:creationId xmlns:a16="http://schemas.microsoft.com/office/drawing/2014/main" id="{05034C3A-AA0C-9BE8-A645-9E5F0CBCF1AF}"/>
              </a:ext>
            </a:extLst>
          </p:cNvPr>
          <p:cNvSpPr txBox="1"/>
          <p:nvPr/>
        </p:nvSpPr>
        <p:spPr>
          <a:xfrm>
            <a:off x="8752114" y="1220436"/>
            <a:ext cx="3194957" cy="2478564"/>
          </a:xfrm>
          <a:prstGeom prst="rect">
            <a:avLst/>
          </a:prstGeom>
          <a:ln w="38100"/>
        </p:spPr>
        <p:style>
          <a:lnRef idx="2">
            <a:schemeClr val="accent3"/>
          </a:lnRef>
          <a:fillRef idx="1">
            <a:schemeClr val="lt1"/>
          </a:fillRef>
          <a:effectRef idx="0">
            <a:schemeClr val="accent3"/>
          </a:effectRef>
          <a:fontRef idx="minor">
            <a:schemeClr val="dk1"/>
          </a:fontRef>
        </p:style>
        <p:txBody>
          <a:bodyPr wrap="square" lIns="182880" tIns="182880" rIns="182880" bIns="182880">
            <a:spAutoFit/>
          </a:bodyPr>
          <a:lstStyle/>
          <a:p>
            <a:pPr lvl="0">
              <a:lnSpc>
                <a:spcPct val="110000"/>
              </a:lnSpc>
              <a:spcBef>
                <a:spcPts val="900"/>
              </a:spcBef>
            </a:pPr>
            <a:r>
              <a:rPr lang="en-US" dirty="0">
                <a:solidFill>
                  <a:srgbClr val="404040"/>
                </a:solidFill>
                <a:latin typeface="Arial"/>
                <a:hlinkClick r:id="rId3" tooltip="mc86c21.pdf"/>
              </a:rPr>
              <a:t>Medicare Managed Care Manual, Chapter 21</a:t>
            </a:r>
            <a:r>
              <a:rPr lang="en-US" dirty="0">
                <a:solidFill>
                  <a:srgbClr val="404040"/>
                </a:solidFill>
                <a:latin typeface="Arial"/>
              </a:rPr>
              <a:t>, section 20 and </a:t>
            </a:r>
            <a:r>
              <a:rPr lang="en-US" dirty="0">
                <a:solidFill>
                  <a:srgbClr val="404040"/>
                </a:solidFill>
                <a:latin typeface="Arial"/>
                <a:hlinkClick r:id="rId4" tooltip="pdb118c09.pdf"/>
              </a:rPr>
              <a:t>Prescription Drug Benefit Manual, Chapter 9</a:t>
            </a:r>
            <a:r>
              <a:rPr lang="en-US" dirty="0">
                <a:solidFill>
                  <a:srgbClr val="404040"/>
                </a:solidFill>
                <a:latin typeface="Arial"/>
              </a:rPr>
              <a:t> have fraud, waste, and abuse definitions.</a:t>
            </a:r>
          </a:p>
        </p:txBody>
      </p:sp>
      <p:sp>
        <p:nvSpPr>
          <p:cNvPr id="3" name="Title 1">
            <a:extLst>
              <a:ext uri="{FF2B5EF4-FFF2-40B4-BE49-F238E27FC236}">
                <a16:creationId xmlns:a16="http://schemas.microsoft.com/office/drawing/2014/main" id="{569FBDDC-4F15-2070-BEA7-D9AFE8A22A91}"/>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Waste and Abuse</a:t>
            </a:r>
          </a:p>
        </p:txBody>
      </p:sp>
    </p:spTree>
    <p:extLst>
      <p:ext uri="{BB962C8B-B14F-4D97-AF65-F5344CB8AC3E}">
        <p14:creationId xmlns:p14="http://schemas.microsoft.com/office/powerpoint/2010/main" val="12779216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5a of 20</a:t>
            </a:r>
          </a:p>
        </p:txBody>
      </p:sp>
      <p:sp>
        <p:nvSpPr>
          <p:cNvPr id="16" name="Body"/>
          <p:cNvSpPr>
            <a:spLocks noGrp="1"/>
          </p:cNvSpPr>
          <p:nvPr/>
        </p:nvSpPr>
        <p:spPr>
          <a:xfrm>
            <a:off x="560000" y="1100000"/>
            <a:ext cx="9025434"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Fraud Examples</a:t>
            </a:r>
          </a:p>
          <a:p>
            <a:pPr marL="0" lvl="0" indent="0" algn="l">
              <a:lnSpc>
                <a:spcPct val="110000"/>
              </a:lnSpc>
              <a:spcBef>
                <a:spcPts val="900"/>
              </a:spcBef>
              <a:buNone/>
            </a:pPr>
            <a:r>
              <a:rPr lang="en-US" dirty="0">
                <a:solidFill>
                  <a:srgbClr val="404040"/>
                </a:solidFill>
                <a:latin typeface="Arial"/>
              </a:rPr>
              <a:t>Medicare </a:t>
            </a:r>
            <a:r>
              <a:rPr lang="en-US" b="1" dirty="0">
                <a:solidFill>
                  <a:srgbClr val="404040"/>
                </a:solidFill>
                <a:latin typeface="Arial"/>
              </a:rPr>
              <a:t>fraud</a:t>
            </a:r>
            <a:r>
              <a:rPr lang="en-US" dirty="0">
                <a:solidFill>
                  <a:srgbClr val="404040"/>
                </a:solidFill>
                <a:latin typeface="Arial"/>
              </a:rPr>
              <a:t> examples include:</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Knowingly billing for services of higher complexity than services actually provided or documented in patient medical records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Knowingly billing for services or supplies not provided, including falsifying records to show an item was delivered</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Knowingly ordering medically unnecessary patient items or services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Paying for federal health care program patient referrals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Billing Medicare for appointments that patients don’t keep</a:t>
            </a:r>
          </a:p>
        </p:txBody>
      </p:sp>
      <p:sp>
        <p:nvSpPr>
          <p:cNvPr id="2" name="Title 1">
            <a:extLst>
              <a:ext uri="{FF2B5EF4-FFF2-40B4-BE49-F238E27FC236}">
                <a16:creationId xmlns:a16="http://schemas.microsoft.com/office/drawing/2014/main" id="{7895324C-8D65-07B7-937D-EDA35641863E}"/>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Fraud Examples</a:t>
            </a:r>
          </a:p>
        </p:txBody>
      </p:sp>
    </p:spTree>
    <p:extLst>
      <p:ext uri="{BB962C8B-B14F-4D97-AF65-F5344CB8AC3E}">
        <p14:creationId xmlns:p14="http://schemas.microsoft.com/office/powerpoint/2010/main" val="12779216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5b of 20</a:t>
            </a:r>
          </a:p>
        </p:txBody>
      </p:sp>
      <p:sp>
        <p:nvSpPr>
          <p:cNvPr id="16" name="Body"/>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Waste Examples</a:t>
            </a:r>
          </a:p>
          <a:p>
            <a:pPr marL="0" lvl="0" indent="0" algn="l">
              <a:lnSpc>
                <a:spcPct val="110000"/>
              </a:lnSpc>
              <a:spcBef>
                <a:spcPts val="900"/>
              </a:spcBef>
              <a:buNone/>
            </a:pPr>
            <a:r>
              <a:rPr lang="en-US" dirty="0">
                <a:solidFill>
                  <a:srgbClr val="404040"/>
                </a:solidFill>
                <a:latin typeface="Arial"/>
              </a:rPr>
              <a:t>Medicare </a:t>
            </a:r>
            <a:r>
              <a:rPr lang="en-US" b="1" dirty="0">
                <a:solidFill>
                  <a:srgbClr val="404040"/>
                </a:solidFill>
                <a:latin typeface="Arial"/>
              </a:rPr>
              <a:t>waste</a:t>
            </a:r>
            <a:r>
              <a:rPr lang="en-US" dirty="0">
                <a:solidFill>
                  <a:srgbClr val="404040"/>
                </a:solidFill>
                <a:latin typeface="Arial"/>
              </a:rPr>
              <a:t> examples include:</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Conducting excessive office visits or writing excessive prescriptions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Prescribing more medications than necessary for treating a specific condition</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Ordering excessive lab tests</a:t>
            </a:r>
          </a:p>
        </p:txBody>
      </p:sp>
      <p:sp>
        <p:nvSpPr>
          <p:cNvPr id="2" name="Title 1">
            <a:extLst>
              <a:ext uri="{FF2B5EF4-FFF2-40B4-BE49-F238E27FC236}">
                <a16:creationId xmlns:a16="http://schemas.microsoft.com/office/drawing/2014/main" id="{AA6CD563-2FA6-A133-234A-59734802BBDE}"/>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Waste Examples</a:t>
            </a:r>
          </a:p>
        </p:txBody>
      </p:sp>
    </p:spTree>
    <p:extLst>
      <p:ext uri="{BB962C8B-B14F-4D97-AF65-F5344CB8AC3E}">
        <p14:creationId xmlns:p14="http://schemas.microsoft.com/office/powerpoint/2010/main" val="12779216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5c of 20</a:t>
            </a:r>
          </a:p>
        </p:txBody>
      </p:sp>
      <p:sp>
        <p:nvSpPr>
          <p:cNvPr id="16" name="Body"/>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Abuse Examples</a:t>
            </a:r>
          </a:p>
          <a:p>
            <a:pPr marL="0" lvl="0" indent="0" algn="l">
              <a:lnSpc>
                <a:spcPct val="110000"/>
              </a:lnSpc>
              <a:spcBef>
                <a:spcPts val="900"/>
              </a:spcBef>
              <a:buNone/>
            </a:pPr>
            <a:r>
              <a:rPr lang="en-US" dirty="0">
                <a:solidFill>
                  <a:srgbClr val="404040"/>
                </a:solidFill>
                <a:latin typeface="Arial"/>
              </a:rPr>
              <a:t>Medicare </a:t>
            </a:r>
            <a:r>
              <a:rPr lang="en-US" b="1" dirty="0">
                <a:solidFill>
                  <a:srgbClr val="404040"/>
                </a:solidFill>
                <a:latin typeface="Arial"/>
              </a:rPr>
              <a:t>abuse</a:t>
            </a:r>
            <a:r>
              <a:rPr lang="en-US" dirty="0">
                <a:solidFill>
                  <a:srgbClr val="404040"/>
                </a:solidFill>
                <a:latin typeface="Arial"/>
              </a:rPr>
              <a:t> examples include:</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Billing unnecessary medical services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Charging excessively for services or supplies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Misusing codes on a claim, like upcoding (assigning an inaccurate medical procedure or treatment billing code to increase payment) or unbundling codes</a:t>
            </a:r>
          </a:p>
        </p:txBody>
      </p:sp>
      <p:sp>
        <p:nvSpPr>
          <p:cNvPr id="2" name="Title 1">
            <a:extLst>
              <a:ext uri="{FF2B5EF4-FFF2-40B4-BE49-F238E27FC236}">
                <a16:creationId xmlns:a16="http://schemas.microsoft.com/office/drawing/2014/main" id="{49CD2581-67B9-B781-E1DA-2799E3871057}"/>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Abuse Examples</a:t>
            </a:r>
          </a:p>
        </p:txBody>
      </p:sp>
    </p:spTree>
    <p:extLst>
      <p:ext uri="{BB962C8B-B14F-4D97-AF65-F5344CB8AC3E}">
        <p14:creationId xmlns:p14="http://schemas.microsoft.com/office/powerpoint/2010/main" val="1277921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133F4CE-CDBC-4F16-BF8E-3FDD1475ACAE}"/>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0"/>
            <a:ext cx="12192000" cy="6858000"/>
          </a:xfrm>
          <a:prstGeom prst="rect">
            <a:avLst/>
          </a:prstGeom>
        </p:spPr>
      </p:pic>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ph type="title" idx="4294967295"/>
          </p:nvPr>
        </p:nvSpPr>
        <p:spPr>
          <a:xfrm>
            <a:off x="520000" y="0"/>
            <a:ext cx="11152000" cy="600000"/>
          </a:xfrm>
          <a:prstGeom prst="rect">
            <a:avLst/>
          </a:prstGeo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Arial"/>
                <a:ea typeface="+mn-ea"/>
                <a:cs typeface="+mn-cs"/>
              </a:rPr>
              <a:t>Combating Medicare Parts C &amp; D Fraud, Waste &amp; Abuse</a:t>
            </a:r>
          </a:p>
        </p:txBody>
      </p:sp>
      <p:sp>
        <p:nvSpPr>
          <p:cNvPr id="16" name="Body"/>
          <p:cNvSpPr>
            <a:spLocks noGrp="1"/>
          </p:cNvSpPr>
          <p:nvPr/>
        </p:nvSpPr>
        <p:spPr>
          <a:xfrm>
            <a:off x="560000" y="1080811"/>
            <a:ext cx="7880000" cy="1533689"/>
          </a:xfrm>
          <a:prstGeom prst="rect">
            <a:avLst/>
          </a:prstGeom>
          <a:noFill/>
        </p:spPr>
        <p:txBody>
          <a:bodyPr wrap="square" lIns="0" tIns="0" rIns="0" bIns="0" anchor="t">
            <a:noAutofit/>
          </a:bodyPr>
          <a:lstStyle/>
          <a:p>
            <a:pPr marL="0" lvl="0" indent="0" algn="l">
              <a:lnSpc>
                <a:spcPct val="108000"/>
              </a:lnSpc>
              <a:spcBef>
                <a:spcPts val="0"/>
              </a:spcBef>
              <a:buNone/>
            </a:pPr>
            <a:r>
              <a:rPr lang="en-US" sz="2200" b="1" dirty="0">
                <a:solidFill>
                  <a:srgbClr val="1F5C9E"/>
                </a:solidFill>
                <a:latin typeface="Arial"/>
              </a:rPr>
              <a:t>Combating Medicare Parts C &amp; D Fraud, Waste &amp; Abuse </a:t>
            </a:r>
          </a:p>
          <a:p>
            <a:pPr marL="0" lvl="0" indent="0" algn="l">
              <a:lnSpc>
                <a:spcPct val="108000"/>
              </a:lnSpc>
              <a:spcBef>
                <a:spcPts val="0"/>
              </a:spcBef>
              <a:buNone/>
            </a:pPr>
            <a:r>
              <a:rPr lang="en-US" dirty="0">
                <a:solidFill>
                  <a:srgbClr val="404040"/>
                </a:solidFill>
                <a:latin typeface="Arial"/>
              </a:rPr>
              <a:t>In this 45-minute course, learn about fraud, waste, and abuse (FWA) laws and regulations; consequences and penalties of violations; and how Medicare Parts C and D employees can recognize and prevent FWA.</a:t>
            </a:r>
          </a:p>
        </p:txBody>
      </p:sp>
      <p:sp>
        <p:nvSpPr>
          <p:cNvPr id="18" name="MenuTxt"/>
          <p:cNvSpPr>
            <a:spLocks noGrp="1"/>
          </p:cNvSpPr>
          <p:nvPr/>
        </p:nvSpPr>
        <p:spPr>
          <a:xfrm>
            <a:off x="880000" y="2914500"/>
            <a:ext cx="7880000" cy="1830000"/>
          </a:xfrm>
          <a:prstGeom prst="rect">
            <a:avLst/>
          </a:prstGeom>
          <a:noFill/>
        </p:spPr>
        <p:txBody>
          <a:bodyPr wrap="square" lIns="0" tIns="0" rIns="0" bIns="0" anchor="t">
            <a:noAutofit/>
          </a:bodyPr>
          <a:lstStyle/>
          <a:p>
            <a:pPr marL="0" lvl="0" indent="0" algn="l">
              <a:lnSpc>
                <a:spcPct val="110000"/>
              </a:lnSpc>
              <a:spcBef>
                <a:spcPts val="0"/>
              </a:spcBef>
              <a:buNone/>
            </a:pPr>
            <a:r>
              <a:rPr lang="en-US" b="1" u="sng" dirty="0">
                <a:solidFill>
                  <a:srgbClr val="1A4FA0"/>
                </a:solidFill>
                <a:latin typeface="Arial"/>
                <a:hlinkClick r:id="rId4" action="ppaction://hlinksldjump"/>
              </a:rPr>
              <a:t>Introduction (10 minutes)</a:t>
            </a:r>
            <a:endParaRPr lang="en-US" b="1" u="sng" dirty="0">
              <a:solidFill>
                <a:srgbClr val="1A4FA0"/>
              </a:solidFill>
              <a:latin typeface="Arial"/>
            </a:endParaRPr>
          </a:p>
          <a:p>
            <a:pPr marL="0" lvl="0" indent="0" algn="l">
              <a:lnSpc>
                <a:spcPct val="110000"/>
              </a:lnSpc>
              <a:spcBef>
                <a:spcPts val="900"/>
              </a:spcBef>
              <a:buNone/>
            </a:pPr>
            <a:r>
              <a:rPr lang="en-US" u="sng" dirty="0">
                <a:solidFill>
                  <a:schemeClr val="bg2">
                    <a:lumMod val="50000"/>
                  </a:schemeClr>
                </a:solidFill>
                <a:latin typeface="Arial"/>
              </a:rPr>
              <a:t>Lesson 1: What’s Fraud, Waste &amp; Abuse? (10 minutes)</a:t>
            </a:r>
          </a:p>
          <a:p>
            <a:pPr marL="0" lvl="0" indent="0" algn="l">
              <a:lnSpc>
                <a:spcPct val="110000"/>
              </a:lnSpc>
              <a:spcBef>
                <a:spcPts val="900"/>
              </a:spcBef>
              <a:buNone/>
            </a:pPr>
            <a:r>
              <a:rPr lang="en-US" u="sng" dirty="0">
                <a:solidFill>
                  <a:schemeClr val="bg2">
                    <a:lumMod val="50000"/>
                  </a:schemeClr>
                </a:solidFill>
                <a:latin typeface="Arial"/>
              </a:rPr>
              <a:t>Lesson 2: Your Role in the Fight Against Fraud, Waste &amp; Abuse (10 minutes)</a:t>
            </a:r>
          </a:p>
          <a:p>
            <a:pPr marL="0" lvl="0" indent="0" algn="l">
              <a:lnSpc>
                <a:spcPct val="110000"/>
              </a:lnSpc>
              <a:spcBef>
                <a:spcPts val="900"/>
              </a:spcBef>
              <a:buNone/>
            </a:pPr>
            <a:r>
              <a:rPr lang="en-US" u="sng" dirty="0">
                <a:solidFill>
                  <a:schemeClr val="bg2">
                    <a:lumMod val="50000"/>
                  </a:schemeClr>
                </a:solidFill>
                <a:latin typeface="Arial"/>
              </a:rPr>
              <a:t>Test (15 minutes)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a:solidFill>
                  <a:srgbClr val="FFFFFF"/>
                </a:solidFill>
                <a:latin typeface="Arial"/>
              </a:rPr>
              <a:t>Page 6 of 20</a:t>
            </a:r>
          </a:p>
        </p:txBody>
      </p:sp>
      <p:sp>
        <p:nvSpPr>
          <p:cNvPr id="16" name="Body"/>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Fraud, Waste &amp; Abuse Differences</a:t>
            </a:r>
          </a:p>
          <a:p>
            <a:pPr marL="0" lvl="0" indent="0" algn="l">
              <a:lnSpc>
                <a:spcPct val="110000"/>
              </a:lnSpc>
              <a:spcBef>
                <a:spcPts val="900"/>
              </a:spcBef>
              <a:buNone/>
            </a:pPr>
            <a:r>
              <a:rPr lang="en-US" dirty="0">
                <a:solidFill>
                  <a:srgbClr val="404040"/>
                </a:solidFill>
                <a:latin typeface="Arial"/>
              </a:rPr>
              <a:t>There are differences among fraud, waste, and abuse. One of the primary differences is </a:t>
            </a:r>
            <a:r>
              <a:rPr lang="en-US" b="1" dirty="0">
                <a:solidFill>
                  <a:srgbClr val="404040"/>
                </a:solidFill>
                <a:latin typeface="Arial"/>
              </a:rPr>
              <a:t>intent and knowledge</a:t>
            </a:r>
            <a:r>
              <a:rPr lang="en-US" dirty="0">
                <a:solidFill>
                  <a:srgbClr val="404040"/>
                </a:solidFill>
                <a:latin typeface="Arial"/>
              </a:rPr>
              <a:t>. Fraud requires intent to get payment and knowledge the actions are wrong. Waste and abuse may involve getting an improper payment or creating unnecessary Medicare Program costs but don’t require the same intent and knowledge.</a:t>
            </a:r>
          </a:p>
        </p:txBody>
      </p:sp>
      <p:sp>
        <p:nvSpPr>
          <p:cNvPr id="2" name="Title 1">
            <a:extLst>
              <a:ext uri="{FF2B5EF4-FFF2-40B4-BE49-F238E27FC236}">
                <a16:creationId xmlns:a16="http://schemas.microsoft.com/office/drawing/2014/main" id="{18FAE732-95F7-A04E-D5B3-D00381C441C7}"/>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Fraud, Waste &amp; Abuse Differences</a:t>
            </a:r>
          </a:p>
        </p:txBody>
      </p:sp>
    </p:spTree>
    <p:extLst>
      <p:ext uri="{BB962C8B-B14F-4D97-AF65-F5344CB8AC3E}">
        <p14:creationId xmlns:p14="http://schemas.microsoft.com/office/powerpoint/2010/main" val="12779216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a:solidFill>
                  <a:srgbClr val="FFFFFF"/>
                </a:solidFill>
                <a:latin typeface="Arial"/>
              </a:rPr>
              <a:t>Page 7 of 20</a:t>
            </a:r>
          </a:p>
        </p:txBody>
      </p:sp>
      <p:sp>
        <p:nvSpPr>
          <p:cNvPr id="16" name="Body"/>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Understanding Fraud, Waste &amp; Abuse</a:t>
            </a:r>
          </a:p>
          <a:p>
            <a:pPr marL="0" lvl="0" indent="0" algn="l">
              <a:lnSpc>
                <a:spcPct val="110000"/>
              </a:lnSpc>
              <a:spcBef>
                <a:spcPts val="900"/>
              </a:spcBef>
              <a:buNone/>
            </a:pPr>
            <a:r>
              <a:rPr lang="en-US" dirty="0">
                <a:solidFill>
                  <a:srgbClr val="404040"/>
                </a:solidFill>
                <a:latin typeface="Arial"/>
              </a:rPr>
              <a:t>To detect </a:t>
            </a:r>
            <a:r>
              <a:rPr lang="en-US" dirty="0">
                <a:solidFill>
                  <a:srgbClr val="404040"/>
                </a:solidFill>
                <a:latin typeface="Arial"/>
                <a:hlinkClick r:id="rId3" action="ppaction://hlinksldjump"/>
              </a:rPr>
              <a:t>FWA</a:t>
            </a:r>
            <a:r>
              <a:rPr lang="en-US" dirty="0">
                <a:solidFill>
                  <a:srgbClr val="404040"/>
                </a:solidFill>
                <a:latin typeface="Arial"/>
              </a:rPr>
              <a:t>, you need to know the </a:t>
            </a:r>
            <a:r>
              <a:rPr lang="en-US" b="1" dirty="0">
                <a:solidFill>
                  <a:srgbClr val="404040"/>
                </a:solidFill>
                <a:latin typeface="Arial"/>
              </a:rPr>
              <a:t>laws</a:t>
            </a:r>
            <a:r>
              <a:rPr lang="en-US" dirty="0">
                <a:solidFill>
                  <a:srgbClr val="404040"/>
                </a:solidFill>
                <a:latin typeface="Arial"/>
              </a:rPr>
              <a:t>. The next pages provide high-level information about these laws:</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Federal Civil False Claims Act (FCA)</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Criminal Health Care Fraud Statute</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Anti-Kickback Statute (AKS)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Physician Self-Referral Law (Stark law)</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Civil Monetary Penalties Law (CMPL)</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Exclusion Statute</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Health Insurance Portability and Accountability Act (HIPAA)</a:t>
            </a:r>
          </a:p>
          <a:p>
            <a:pPr marL="0" lvl="0" indent="0" algn="l">
              <a:lnSpc>
                <a:spcPct val="110000"/>
              </a:lnSpc>
              <a:spcBef>
                <a:spcPts val="900"/>
              </a:spcBef>
              <a:buNone/>
            </a:pPr>
            <a:r>
              <a:rPr lang="en-US" dirty="0">
                <a:solidFill>
                  <a:srgbClr val="404040"/>
                </a:solidFill>
                <a:latin typeface="Arial"/>
              </a:rPr>
              <a:t>For details about specific laws, review the applicable statute and regulations.</a:t>
            </a:r>
          </a:p>
        </p:txBody>
      </p:sp>
      <p:sp>
        <p:nvSpPr>
          <p:cNvPr id="2" name="Title 1">
            <a:extLst>
              <a:ext uri="{FF2B5EF4-FFF2-40B4-BE49-F238E27FC236}">
                <a16:creationId xmlns:a16="http://schemas.microsoft.com/office/drawing/2014/main" id="{F9D14BB9-CC89-E1EA-A364-66BA6751ACA3}"/>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Understanding Fraud, Waste &amp; Abuse</a:t>
            </a:r>
          </a:p>
        </p:txBody>
      </p:sp>
    </p:spTree>
    <p:extLst>
      <p:ext uri="{BB962C8B-B14F-4D97-AF65-F5344CB8AC3E}">
        <p14:creationId xmlns:p14="http://schemas.microsoft.com/office/powerpoint/2010/main" val="12779216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a:solidFill>
                  <a:srgbClr val="FFFFFF"/>
                </a:solidFill>
                <a:latin typeface="Arial"/>
              </a:rPr>
              <a:t>Page 8 of 20</a:t>
            </a:r>
          </a:p>
        </p:txBody>
      </p:sp>
      <p:sp>
        <p:nvSpPr>
          <p:cNvPr id="16" name="Body"/>
          <p:cNvSpPr>
            <a:spLocks noGrp="1"/>
          </p:cNvSpPr>
          <p:nvPr/>
        </p:nvSpPr>
        <p:spPr>
          <a:xfrm>
            <a:off x="560000" y="1100000"/>
            <a:ext cx="8192115"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Federal False Claims Act</a:t>
            </a:r>
          </a:p>
          <a:p>
            <a:pPr marL="0" lvl="0" indent="0" algn="l">
              <a:lnSpc>
                <a:spcPct val="110000"/>
              </a:lnSpc>
              <a:spcBef>
                <a:spcPts val="900"/>
              </a:spcBef>
              <a:buNone/>
            </a:pPr>
            <a:r>
              <a:rPr lang="en-US" dirty="0">
                <a:solidFill>
                  <a:srgbClr val="404040"/>
                </a:solidFill>
                <a:latin typeface="Arial"/>
              </a:rPr>
              <a:t>The civil </a:t>
            </a:r>
            <a:r>
              <a:rPr lang="en-US" dirty="0">
                <a:solidFill>
                  <a:srgbClr val="404040"/>
                </a:solidFill>
                <a:latin typeface="Arial"/>
                <a:hlinkClick r:id="rId3" action="ppaction://hlinksldjump"/>
              </a:rPr>
              <a:t>FCA</a:t>
            </a:r>
            <a:r>
              <a:rPr lang="en-US" dirty="0">
                <a:solidFill>
                  <a:srgbClr val="404040"/>
                </a:solidFill>
                <a:latin typeface="Arial"/>
              </a:rPr>
              <a:t> (</a:t>
            </a:r>
            <a:r>
              <a:rPr lang="en-US" dirty="0">
                <a:solidFill>
                  <a:srgbClr val="404040"/>
                </a:solidFill>
                <a:latin typeface="Arial"/>
                <a:hlinkClick r:id="rId4" tooltip="31 USC 3729: False claims"/>
              </a:rPr>
              <a:t>31 USC 3729–3733</a:t>
            </a:r>
            <a:r>
              <a:rPr lang="en-US" dirty="0">
                <a:solidFill>
                  <a:srgbClr val="404040"/>
                </a:solidFill>
                <a:latin typeface="Arial"/>
              </a:rPr>
              <a:t>) makes a person liable to pay damages to the government if they knowingly:</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Conspire to violate the FCA</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Carry out other acts to get government property by misrepresentation</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Conceal or improperly avoid or decrease an obligation to pay the government</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Make or use a false record or statement supporting a false claim</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Present a false claim for payment or approval</a:t>
            </a:r>
          </a:p>
          <a:p>
            <a:pPr marL="0" lvl="0" indent="0" algn="l">
              <a:lnSpc>
                <a:spcPct val="110000"/>
              </a:lnSpc>
              <a:spcBef>
                <a:spcPts val="900"/>
              </a:spcBef>
              <a:buNone/>
            </a:pPr>
            <a:r>
              <a:rPr lang="en-US" dirty="0">
                <a:solidFill>
                  <a:srgbClr val="404040"/>
                </a:solidFill>
                <a:latin typeface="Arial"/>
              </a:rPr>
              <a:t>Additionally, under the criminal FCA (</a:t>
            </a:r>
            <a:r>
              <a:rPr lang="en-US" dirty="0">
                <a:solidFill>
                  <a:srgbClr val="404040"/>
                </a:solidFill>
                <a:latin typeface="Arial"/>
                <a:hlinkClick r:id="rId5" tooltip="18 USC 287: False, fictitious or fraudulent claims"/>
              </a:rPr>
              <a:t>18 USC 287</a:t>
            </a:r>
            <a:r>
              <a:rPr lang="en-US" dirty="0">
                <a:solidFill>
                  <a:srgbClr val="404040"/>
                </a:solidFill>
                <a:latin typeface="Arial"/>
              </a:rPr>
              <a:t>), people or entities may face criminal penalties, including fines, imprisonment, or both, for submitting false, fictitious, or fraudulent claims.</a:t>
            </a:r>
          </a:p>
        </p:txBody>
      </p:sp>
      <p:sp>
        <p:nvSpPr>
          <p:cNvPr id="3" name="TextBox 2">
            <a:extLst>
              <a:ext uri="{FF2B5EF4-FFF2-40B4-BE49-F238E27FC236}">
                <a16:creationId xmlns:a16="http://schemas.microsoft.com/office/drawing/2014/main" id="{0DFA4ACB-890A-3D71-9721-6294C5F4BAB4}"/>
              </a:ext>
            </a:extLst>
          </p:cNvPr>
          <p:cNvSpPr txBox="1"/>
          <p:nvPr/>
        </p:nvSpPr>
        <p:spPr>
          <a:xfrm>
            <a:off x="9013372" y="1207254"/>
            <a:ext cx="2919886" cy="3203377"/>
          </a:xfrm>
          <a:prstGeom prst="rect">
            <a:avLst/>
          </a:prstGeom>
          <a:ln w="38100"/>
        </p:spPr>
        <p:style>
          <a:lnRef idx="2">
            <a:schemeClr val="accent3"/>
          </a:lnRef>
          <a:fillRef idx="1">
            <a:schemeClr val="lt1"/>
          </a:fillRef>
          <a:effectRef idx="0">
            <a:schemeClr val="accent3"/>
          </a:effectRef>
          <a:fontRef idx="minor">
            <a:schemeClr val="dk1"/>
          </a:fontRef>
        </p:style>
        <p:txBody>
          <a:bodyPr wrap="square" lIns="182880" tIns="182880" rIns="182880" bIns="182880">
            <a:spAutoFit/>
          </a:bodyPr>
          <a:lstStyle/>
          <a:p>
            <a:pPr lvl="0">
              <a:lnSpc>
                <a:spcPct val="110000"/>
              </a:lnSpc>
              <a:spcBef>
                <a:spcPts val="900"/>
              </a:spcBef>
            </a:pPr>
            <a:r>
              <a:rPr lang="en-US" b="1" dirty="0">
                <a:solidFill>
                  <a:srgbClr val="404040"/>
                </a:solidFill>
                <a:latin typeface="Arial"/>
              </a:rPr>
              <a:t>Damages &amp; Penalties</a:t>
            </a:r>
          </a:p>
          <a:p>
            <a:pPr lvl="0">
              <a:lnSpc>
                <a:spcPct val="110000"/>
              </a:lnSpc>
              <a:spcBef>
                <a:spcPts val="900"/>
              </a:spcBef>
            </a:pPr>
            <a:r>
              <a:rPr lang="en-US" dirty="0">
                <a:solidFill>
                  <a:srgbClr val="404040"/>
                </a:solidFill>
                <a:latin typeface="Arial"/>
              </a:rPr>
              <a:t>Penalties for violating the civil FCA may include recovery of up to 3 times the amount of the government’s damages due to the false claims, plus $11,000 per false claim filed.</a:t>
            </a:r>
          </a:p>
        </p:txBody>
      </p:sp>
      <p:sp>
        <p:nvSpPr>
          <p:cNvPr id="6" name="Title 1">
            <a:extLst>
              <a:ext uri="{FF2B5EF4-FFF2-40B4-BE49-F238E27FC236}">
                <a16:creationId xmlns:a16="http://schemas.microsoft.com/office/drawing/2014/main" id="{E197F1ED-D636-227A-9406-9FB1F5ECDAB1}"/>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Federal Civil False Claims Act</a:t>
            </a:r>
          </a:p>
        </p:txBody>
      </p:sp>
    </p:spTree>
    <p:extLst>
      <p:ext uri="{BB962C8B-B14F-4D97-AF65-F5344CB8AC3E}">
        <p14:creationId xmlns:p14="http://schemas.microsoft.com/office/powerpoint/2010/main" val="12779216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8a of 20</a:t>
            </a:r>
          </a:p>
        </p:txBody>
      </p:sp>
      <p:sp>
        <p:nvSpPr>
          <p:cNvPr id="16" name="Body"/>
          <p:cNvSpPr>
            <a:spLocks noGrp="1"/>
          </p:cNvSpPr>
          <p:nvPr/>
        </p:nvSpPr>
        <p:spPr>
          <a:xfrm>
            <a:off x="560000" y="1100000"/>
            <a:ext cx="9151559"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Federal False Claims Act: Examples</a:t>
            </a:r>
          </a:p>
          <a:p>
            <a:pPr marL="0" lvl="0" indent="0" algn="l">
              <a:lnSpc>
                <a:spcPct val="110000"/>
              </a:lnSpc>
              <a:spcBef>
                <a:spcPts val="900"/>
              </a:spcBef>
              <a:buNone/>
            </a:pPr>
            <a:r>
              <a:rPr lang="en-US" dirty="0">
                <a:solidFill>
                  <a:srgbClr val="404040"/>
                </a:solidFill>
                <a:latin typeface="Arial"/>
              </a:rPr>
              <a:t>A Florida Part C plan:</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Hired an outside company to review medical records to find additional diagnosis codes it could submit to increase CMS risk capitation payments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Was informed by the outside company that certain diagnosis codes previously submitted to Medicare were undocumented or unsupported</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Failed to report the unsupported diagnosis codes to Medicare</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Agreed to pay $22.6 million to settle FCA allegations</a:t>
            </a:r>
          </a:p>
          <a:p>
            <a:pPr marL="0" lvl="0" indent="0" algn="l">
              <a:lnSpc>
                <a:spcPct val="110000"/>
              </a:lnSpc>
              <a:spcBef>
                <a:spcPts val="900"/>
              </a:spcBef>
              <a:buNone/>
            </a:pPr>
            <a:r>
              <a:rPr lang="en-US" dirty="0">
                <a:solidFill>
                  <a:srgbClr val="404040"/>
                </a:solidFill>
                <a:latin typeface="Arial"/>
              </a:rPr>
              <a:t>The owner-operator of a California medical clinic:</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Used marketers to recruit people for medically unnecessary office visits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Promised free, medically unnecessary equipment or free food to entice people</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Charged Medicare more than $1.7 million for the scheme</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Was sentenced to 37 months in prison</a:t>
            </a:r>
          </a:p>
        </p:txBody>
      </p:sp>
      <p:sp>
        <p:nvSpPr>
          <p:cNvPr id="2" name="Title 1">
            <a:extLst>
              <a:ext uri="{FF2B5EF4-FFF2-40B4-BE49-F238E27FC236}">
                <a16:creationId xmlns:a16="http://schemas.microsoft.com/office/drawing/2014/main" id="{0A819307-3CF2-57FA-1299-50B588965585}"/>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Federal Civil False Claims Act: Examples</a:t>
            </a:r>
          </a:p>
        </p:txBody>
      </p:sp>
    </p:spTree>
    <p:extLst>
      <p:ext uri="{BB962C8B-B14F-4D97-AF65-F5344CB8AC3E}">
        <p14:creationId xmlns:p14="http://schemas.microsoft.com/office/powerpoint/2010/main" val="127792166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a:solidFill>
                  <a:srgbClr val="FFFFFF"/>
                </a:solidFill>
                <a:latin typeface="Arial"/>
              </a:rPr>
              <a:t>Page 9 of 20</a:t>
            </a:r>
          </a:p>
        </p:txBody>
      </p:sp>
      <p:sp>
        <p:nvSpPr>
          <p:cNvPr id="16" name="Body"/>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Federal Civil False Claims Act (continued)</a:t>
            </a:r>
          </a:p>
          <a:p>
            <a:pPr marL="0" lvl="0" indent="0" algn="l">
              <a:lnSpc>
                <a:spcPct val="110000"/>
              </a:lnSpc>
              <a:spcBef>
                <a:spcPts val="900"/>
              </a:spcBef>
              <a:buNone/>
            </a:pPr>
            <a:r>
              <a:rPr lang="en-US" b="1" dirty="0">
                <a:solidFill>
                  <a:srgbClr val="404040"/>
                </a:solidFill>
                <a:latin typeface="Arial"/>
              </a:rPr>
              <a:t>Whistleblower: </a:t>
            </a:r>
            <a:r>
              <a:rPr lang="en-US" dirty="0">
                <a:solidFill>
                  <a:srgbClr val="404040"/>
                </a:solidFill>
                <a:latin typeface="Arial"/>
              </a:rPr>
              <a:t>A person who exposes information or activity that’s deemed illegal, is dishonest, or violates professional or clinical standards.</a:t>
            </a:r>
          </a:p>
          <a:p>
            <a:pPr marL="0" lvl="0" indent="0" algn="l">
              <a:lnSpc>
                <a:spcPct val="110000"/>
              </a:lnSpc>
              <a:spcBef>
                <a:spcPts val="900"/>
              </a:spcBef>
              <a:buNone/>
            </a:pPr>
            <a:r>
              <a:rPr lang="en-US" b="1" dirty="0">
                <a:solidFill>
                  <a:srgbClr val="404040"/>
                </a:solidFill>
                <a:latin typeface="Arial"/>
              </a:rPr>
              <a:t>Protected: </a:t>
            </a:r>
            <a:r>
              <a:rPr lang="en-US" dirty="0">
                <a:solidFill>
                  <a:srgbClr val="404040"/>
                </a:solidFill>
                <a:latin typeface="Arial"/>
              </a:rPr>
              <a:t>A person who reports false claims or brings legal actions to recover money paid for false claims is protected from retaliation.</a:t>
            </a:r>
          </a:p>
          <a:p>
            <a:pPr marL="0" lvl="0" indent="0" algn="l">
              <a:lnSpc>
                <a:spcPct val="110000"/>
              </a:lnSpc>
              <a:spcBef>
                <a:spcPts val="900"/>
              </a:spcBef>
              <a:buNone/>
            </a:pPr>
            <a:r>
              <a:rPr lang="en-US" b="1" dirty="0">
                <a:solidFill>
                  <a:srgbClr val="404040"/>
                </a:solidFill>
                <a:latin typeface="Arial"/>
              </a:rPr>
              <a:t>Rewarded: </a:t>
            </a:r>
            <a:r>
              <a:rPr lang="en-US" dirty="0">
                <a:solidFill>
                  <a:srgbClr val="404040"/>
                </a:solidFill>
                <a:latin typeface="Arial"/>
              </a:rPr>
              <a:t>A person who brings a successful whistleblower lawsuit gets at least 15%, but not more than 30%, of the money the government collects.</a:t>
            </a:r>
          </a:p>
        </p:txBody>
      </p:sp>
      <p:sp>
        <p:nvSpPr>
          <p:cNvPr id="2" name="Title 1">
            <a:extLst>
              <a:ext uri="{FF2B5EF4-FFF2-40B4-BE49-F238E27FC236}">
                <a16:creationId xmlns:a16="http://schemas.microsoft.com/office/drawing/2014/main" id="{702EECB2-24C8-A3DA-2557-9B5D12593B0F}"/>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Federal Civil False Claims Act (continued)</a:t>
            </a:r>
          </a:p>
        </p:txBody>
      </p:sp>
    </p:spTree>
    <p:extLst>
      <p:ext uri="{BB962C8B-B14F-4D97-AF65-F5344CB8AC3E}">
        <p14:creationId xmlns:p14="http://schemas.microsoft.com/office/powerpoint/2010/main" val="12779216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a:solidFill>
                  <a:srgbClr val="FFFFFF"/>
                </a:solidFill>
                <a:latin typeface="Arial"/>
              </a:rPr>
              <a:t>Page 10 of 20</a:t>
            </a:r>
          </a:p>
        </p:txBody>
      </p:sp>
      <p:sp>
        <p:nvSpPr>
          <p:cNvPr id="16" name="Body"/>
          <p:cNvSpPr>
            <a:spLocks noGrp="1"/>
          </p:cNvSpPr>
          <p:nvPr/>
        </p:nvSpPr>
        <p:spPr>
          <a:xfrm>
            <a:off x="560001" y="1100000"/>
            <a:ext cx="68695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Criminal Health Care Fraud Statute</a:t>
            </a:r>
          </a:p>
          <a:p>
            <a:pPr marL="0" lvl="0" indent="0" algn="l">
              <a:lnSpc>
                <a:spcPct val="110000"/>
              </a:lnSpc>
              <a:spcBef>
                <a:spcPts val="900"/>
              </a:spcBef>
              <a:buNone/>
            </a:pPr>
            <a:r>
              <a:rPr lang="en-US" dirty="0">
                <a:solidFill>
                  <a:srgbClr val="404040"/>
                </a:solidFill>
                <a:latin typeface="Arial"/>
              </a:rPr>
              <a:t>The Criminal Health Care Fraud Statute (</a:t>
            </a:r>
            <a:r>
              <a:rPr lang="en-US" dirty="0">
                <a:solidFill>
                  <a:srgbClr val="404040"/>
                </a:solidFill>
                <a:latin typeface="Arial"/>
                <a:hlinkClick r:id="rId3" tooltip="18 USC 1347: Health care fraud"/>
              </a:rPr>
              <a:t>18 USC 1347-1348</a:t>
            </a:r>
            <a:r>
              <a:rPr lang="en-US" dirty="0">
                <a:solidFill>
                  <a:srgbClr val="404040"/>
                </a:solidFill>
                <a:latin typeface="Arial"/>
              </a:rPr>
              <a:t>) makes it a criminal offense to knowingly and willfully execute a scheme to defraud a health care benefit program.</a:t>
            </a:r>
          </a:p>
          <a:p>
            <a:pPr marL="0" lvl="0" indent="0" algn="l">
              <a:lnSpc>
                <a:spcPct val="110000"/>
              </a:lnSpc>
              <a:spcBef>
                <a:spcPts val="900"/>
              </a:spcBef>
              <a:buNone/>
            </a:pPr>
            <a:r>
              <a:rPr lang="en-US" dirty="0">
                <a:solidFill>
                  <a:srgbClr val="404040"/>
                </a:solidFill>
                <a:latin typeface="Arial"/>
              </a:rPr>
              <a:t>The statute prohibits knowingly and willfully executing, or attempting to execute, a scheme or lie connected to delivering or paying for health care benefits, items, or services to either:</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Defraud any health care benefit program</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Get (by means of false or fraudulent pretenses, representations, or promises) money or property owned or controlled by any health care benefit program</a:t>
            </a:r>
          </a:p>
          <a:p>
            <a:pPr marL="0" lvl="0" indent="0" algn="l">
              <a:lnSpc>
                <a:spcPct val="110000"/>
              </a:lnSpc>
              <a:spcBef>
                <a:spcPts val="900"/>
              </a:spcBef>
              <a:buNone/>
            </a:pPr>
            <a:r>
              <a:rPr lang="en-US" dirty="0">
                <a:solidFill>
                  <a:srgbClr val="404040"/>
                </a:solidFill>
                <a:latin typeface="Arial"/>
              </a:rPr>
              <a:t>Conviction under the statute doesn’t require proof the violator knew the law or had specific intent to violate it.</a:t>
            </a:r>
            <a:endParaRPr lang="en-US" b="1" dirty="0">
              <a:solidFill>
                <a:srgbClr val="404040"/>
              </a:solidFill>
              <a:latin typeface="Arial"/>
            </a:endParaRPr>
          </a:p>
        </p:txBody>
      </p:sp>
      <p:sp>
        <p:nvSpPr>
          <p:cNvPr id="2" name="Title 1">
            <a:extLst>
              <a:ext uri="{FF2B5EF4-FFF2-40B4-BE49-F238E27FC236}">
                <a16:creationId xmlns:a16="http://schemas.microsoft.com/office/drawing/2014/main" id="{7889E8FA-A0BA-F700-5F4F-68049EAB07EE}"/>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Criminal Health Care Fraud Statute</a:t>
            </a:r>
          </a:p>
        </p:txBody>
      </p:sp>
      <p:sp>
        <p:nvSpPr>
          <p:cNvPr id="3" name="TextBox 2">
            <a:extLst>
              <a:ext uri="{FF2B5EF4-FFF2-40B4-BE49-F238E27FC236}">
                <a16:creationId xmlns:a16="http://schemas.microsoft.com/office/drawing/2014/main" id="{E9111F1A-12B8-B877-8C2B-8C141AF3AB8B}"/>
              </a:ext>
            </a:extLst>
          </p:cNvPr>
          <p:cNvSpPr txBox="1"/>
          <p:nvPr/>
        </p:nvSpPr>
        <p:spPr>
          <a:xfrm>
            <a:off x="7641771" y="1207254"/>
            <a:ext cx="4291487" cy="3203377"/>
          </a:xfrm>
          <a:prstGeom prst="rect">
            <a:avLst/>
          </a:prstGeom>
          <a:ln w="38100"/>
        </p:spPr>
        <p:style>
          <a:lnRef idx="2">
            <a:schemeClr val="accent3"/>
          </a:lnRef>
          <a:fillRef idx="1">
            <a:schemeClr val="lt1"/>
          </a:fillRef>
          <a:effectRef idx="0">
            <a:schemeClr val="accent3"/>
          </a:effectRef>
          <a:fontRef idx="minor">
            <a:schemeClr val="dk1"/>
          </a:fontRef>
        </p:style>
        <p:txBody>
          <a:bodyPr wrap="square" lIns="182880" tIns="182880" rIns="182880" bIns="182880">
            <a:spAutoFit/>
          </a:bodyPr>
          <a:lstStyle/>
          <a:p>
            <a:pPr lvl="0">
              <a:lnSpc>
                <a:spcPct val="110000"/>
              </a:lnSpc>
              <a:spcBef>
                <a:spcPts val="900"/>
              </a:spcBef>
            </a:pPr>
            <a:r>
              <a:rPr lang="en-US" b="1" dirty="0">
                <a:solidFill>
                  <a:srgbClr val="404040"/>
                </a:solidFill>
                <a:latin typeface="Arial"/>
              </a:rPr>
              <a:t>Damages &amp; Penalties</a:t>
            </a:r>
          </a:p>
          <a:p>
            <a:pPr lvl="0">
              <a:lnSpc>
                <a:spcPct val="110000"/>
              </a:lnSpc>
              <a:spcBef>
                <a:spcPts val="900"/>
              </a:spcBef>
            </a:pPr>
            <a:r>
              <a:rPr lang="en-US" dirty="0">
                <a:solidFill>
                  <a:srgbClr val="404040"/>
                </a:solidFill>
                <a:latin typeface="Arial"/>
              </a:rPr>
              <a:t>Health care fraud is subject to criminal fines up to $250,000. It’s also punishable by imprisonment up to 10 years, or up to 20 years if the violation results in serious bodily injury. If the violation results in death, a person could be imprisoned for any term of years, up to and including life.</a:t>
            </a:r>
          </a:p>
        </p:txBody>
      </p:sp>
    </p:spTree>
    <p:extLst>
      <p:ext uri="{BB962C8B-B14F-4D97-AF65-F5344CB8AC3E}">
        <p14:creationId xmlns:p14="http://schemas.microsoft.com/office/powerpoint/2010/main" val="12779216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10a of 20</a:t>
            </a:r>
          </a:p>
        </p:txBody>
      </p:sp>
      <p:sp>
        <p:nvSpPr>
          <p:cNvPr id="3" name="Body">
            <a:extLst>
              <a:ext uri="{FF2B5EF4-FFF2-40B4-BE49-F238E27FC236}">
                <a16:creationId xmlns:a16="http://schemas.microsoft.com/office/drawing/2014/main" id="{727C398A-E662-ED8F-2B74-DFD9B6C25610}"/>
              </a:ext>
            </a:extLst>
          </p:cNvPr>
          <p:cNvSpPr>
            <a:spLocks noGrp="1"/>
          </p:cNvSpPr>
          <p:nvPr>
            <p:ph type="title" idx="4294967295"/>
          </p:nvPr>
        </p:nvSpPr>
        <p:spPr>
          <a:xfrm>
            <a:off x="560000" y="1105381"/>
            <a:ext cx="11072000" cy="66442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1F5C9E"/>
                </a:solidFill>
                <a:effectLst/>
                <a:uLnTx/>
                <a:uFillTx/>
                <a:latin typeface="Arial"/>
                <a:ea typeface="+mn-ea"/>
                <a:cs typeface="+mn-cs"/>
              </a:rPr>
              <a:t>Criminal Health Care Fraud Statute: Examples</a:t>
            </a:r>
            <a:endParaRPr kumimoji="0" lang="en-US" sz="1800" b="0" i="0" u="none" strike="noStrike" kern="1200" cap="none" spc="0" normalizeH="0" baseline="0" noProof="0" dirty="0">
              <a:ln>
                <a:noFill/>
              </a:ln>
              <a:solidFill>
                <a:srgbClr val="404040"/>
              </a:solidFill>
              <a:effectLst/>
              <a:uLnTx/>
              <a:uFillTx/>
              <a:latin typeface="Arial"/>
              <a:ea typeface="+mn-ea"/>
              <a:cs typeface="+mn-cs"/>
            </a:endParaRPr>
          </a:p>
        </p:txBody>
      </p:sp>
      <p:sp>
        <p:nvSpPr>
          <p:cNvPr id="16" name="Body"/>
          <p:cNvSpPr>
            <a:spLocks noGrp="1"/>
          </p:cNvSpPr>
          <p:nvPr/>
        </p:nvSpPr>
        <p:spPr>
          <a:xfrm>
            <a:off x="560000" y="1622322"/>
            <a:ext cx="11072000" cy="4327677"/>
          </a:xfrm>
          <a:prstGeom prst="rect">
            <a:avLst/>
          </a:prstGeom>
          <a:noFill/>
        </p:spPr>
        <p:txBody>
          <a:bodyPr wrap="square" lIns="0" tIns="0" rIns="0" bIns="0" anchor="t">
            <a:noAutofit/>
          </a:bodyPr>
          <a:lstStyle/>
          <a:p>
            <a:pPr marL="0" lvl="0" indent="0" algn="l">
              <a:lnSpc>
                <a:spcPct val="110000"/>
              </a:lnSpc>
              <a:spcBef>
                <a:spcPts val="900"/>
              </a:spcBef>
              <a:buNone/>
            </a:pPr>
            <a:r>
              <a:rPr lang="en-US" dirty="0">
                <a:solidFill>
                  <a:srgbClr val="404040"/>
                </a:solidFill>
                <a:latin typeface="Arial"/>
              </a:rPr>
              <a:t>A Pennsylvania pharmacist:</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Submitted Part D claims for nonexistent prescriptions and drugs not dispensed</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Pleaded guilty to health care fraud</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Got a 15-month prison sentence and was ordered to pay more than $166,000 in restitution to the plan</a:t>
            </a:r>
          </a:p>
          <a:p>
            <a:pPr marL="0" lvl="0" indent="0" algn="l">
              <a:lnSpc>
                <a:spcPct val="110000"/>
              </a:lnSpc>
              <a:spcBef>
                <a:spcPts val="900"/>
              </a:spcBef>
              <a:buNone/>
            </a:pPr>
            <a:r>
              <a:rPr lang="en-US" dirty="0">
                <a:solidFill>
                  <a:srgbClr val="404040"/>
                </a:solidFill>
                <a:latin typeface="Arial"/>
              </a:rPr>
              <a:t>The owner of multiple New York DME companies:</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Falsely represented themselves as an authorized vendor of a nonprofit health maintenance organization that administers a Medicare Advantage plan</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Didn’t provide DME to patients as claimed</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Submitted almost $1 million in false claims to the nonprofit, was paid $300,000</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Pleaded guilty to 1 count of conspiracy to commit health care fraud</a:t>
            </a:r>
          </a:p>
        </p:txBody>
      </p:sp>
    </p:spTree>
    <p:extLst>
      <p:ext uri="{BB962C8B-B14F-4D97-AF65-F5344CB8AC3E}">
        <p14:creationId xmlns:p14="http://schemas.microsoft.com/office/powerpoint/2010/main" val="12779216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a:solidFill>
                  <a:srgbClr val="FFFFFF"/>
                </a:solidFill>
                <a:latin typeface="Arial"/>
              </a:rPr>
              <a:t>Page 11 of 20</a:t>
            </a:r>
          </a:p>
        </p:txBody>
      </p:sp>
      <p:sp>
        <p:nvSpPr>
          <p:cNvPr id="4" name="Body">
            <a:extLst>
              <a:ext uri="{FF2B5EF4-FFF2-40B4-BE49-F238E27FC236}">
                <a16:creationId xmlns:a16="http://schemas.microsoft.com/office/drawing/2014/main" id="{3752F8FC-CCDB-D77C-7EA8-AC6164E0E8AF}"/>
              </a:ext>
            </a:extLst>
          </p:cNvPr>
          <p:cNvSpPr>
            <a:spLocks noGrp="1"/>
          </p:cNvSpPr>
          <p:nvPr>
            <p:ph type="title" idx="4294967295"/>
          </p:nvPr>
        </p:nvSpPr>
        <p:spPr>
          <a:xfrm>
            <a:off x="560000" y="1100000"/>
            <a:ext cx="6657229" cy="714052"/>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1F5C9E"/>
                </a:solidFill>
                <a:effectLst/>
                <a:uLnTx/>
                <a:uFillTx/>
                <a:latin typeface="Arial"/>
                <a:ea typeface="+mn-ea"/>
                <a:cs typeface="+mn-cs"/>
              </a:rPr>
              <a:t>Anti-Kickback Statute</a:t>
            </a:r>
            <a:endParaRPr kumimoji="0" lang="en-US" sz="1800" b="0" i="0" u="none" strike="noStrike" kern="1200" cap="none" spc="0" normalizeH="0" baseline="0" noProof="0" dirty="0">
              <a:ln>
                <a:noFill/>
              </a:ln>
              <a:solidFill>
                <a:srgbClr val="404040"/>
              </a:solidFill>
              <a:effectLst/>
              <a:uLnTx/>
              <a:uFillTx/>
              <a:latin typeface="Arial"/>
              <a:ea typeface="+mn-ea"/>
              <a:cs typeface="+mn-cs"/>
            </a:endParaRPr>
          </a:p>
        </p:txBody>
      </p:sp>
      <p:sp>
        <p:nvSpPr>
          <p:cNvPr id="16" name="Body"/>
          <p:cNvSpPr>
            <a:spLocks noGrp="1"/>
          </p:cNvSpPr>
          <p:nvPr/>
        </p:nvSpPr>
        <p:spPr>
          <a:xfrm>
            <a:off x="560000" y="1637070"/>
            <a:ext cx="6657229" cy="4312929"/>
          </a:xfrm>
          <a:prstGeom prst="rect">
            <a:avLst/>
          </a:prstGeom>
          <a:noFill/>
        </p:spPr>
        <p:txBody>
          <a:bodyPr wrap="square" lIns="0" tIns="0" rIns="0" bIns="0" anchor="t">
            <a:noAutofit/>
          </a:bodyPr>
          <a:lstStyle/>
          <a:p>
            <a:pPr marL="0" lvl="0" indent="0" algn="l">
              <a:lnSpc>
                <a:spcPct val="110000"/>
              </a:lnSpc>
              <a:spcBef>
                <a:spcPts val="900"/>
              </a:spcBef>
              <a:buNone/>
            </a:pPr>
            <a:r>
              <a:rPr lang="en-US" dirty="0">
                <a:solidFill>
                  <a:srgbClr val="404040"/>
                </a:solidFill>
                <a:latin typeface="Arial"/>
              </a:rPr>
              <a:t>The </a:t>
            </a:r>
            <a:r>
              <a:rPr lang="en-US" dirty="0">
                <a:solidFill>
                  <a:srgbClr val="404040"/>
                </a:solidFill>
                <a:latin typeface="Arial"/>
                <a:hlinkClick r:id="rId3" action="ppaction://hlinksldjump" tooltip="Anti-Kickback Statute (view all acronyms)"/>
              </a:rPr>
              <a:t>AKS</a:t>
            </a:r>
            <a:r>
              <a:rPr lang="en-US" dirty="0">
                <a:solidFill>
                  <a:srgbClr val="404040"/>
                </a:solidFill>
                <a:latin typeface="Arial"/>
              </a:rPr>
              <a:t> (</a:t>
            </a:r>
            <a:r>
              <a:rPr lang="en-US" dirty="0">
                <a:solidFill>
                  <a:srgbClr val="404040"/>
                </a:solidFill>
                <a:latin typeface="Arial"/>
                <a:hlinkClick r:id="rId4" tooltip="42 USC 1320a-7b: Criminal penalties for acts involving Federal health care programs"/>
              </a:rPr>
              <a:t>42 USC 1320a–7b(b)</a:t>
            </a:r>
            <a:r>
              <a:rPr lang="en-US" dirty="0">
                <a:solidFill>
                  <a:srgbClr val="404040"/>
                </a:solidFill>
                <a:latin typeface="Arial"/>
              </a:rPr>
              <a:t>) makes it a crime to knowingly and willfully offer, pay, solicit, or get any remuneration directly or indirectly to encourage or reward patient referrals or business generation involving any item or service payable by a federal health care program. When a provider offers, pays, solicits, or gets unlawful remuneration, they violate the AKS.</a:t>
            </a:r>
          </a:p>
          <a:p>
            <a:pPr marL="0" lvl="0" indent="0" algn="l">
              <a:lnSpc>
                <a:spcPct val="110000"/>
              </a:lnSpc>
              <a:spcBef>
                <a:spcPts val="900"/>
              </a:spcBef>
              <a:buNone/>
            </a:pPr>
            <a:r>
              <a:rPr lang="en-US" dirty="0">
                <a:solidFill>
                  <a:srgbClr val="404040"/>
                </a:solidFill>
                <a:latin typeface="Arial"/>
              </a:rPr>
              <a:t>The safe harbor regulations (</a:t>
            </a:r>
            <a:r>
              <a:rPr lang="en-US" dirty="0">
                <a:solidFill>
                  <a:srgbClr val="404040"/>
                </a:solidFill>
                <a:latin typeface="Arial"/>
                <a:hlinkClick r:id="rId5" tooltip="eCFR :: 16 CFR 312.11 -- Safe harbor programs."/>
              </a:rPr>
              <a:t>16 CFR 312.11</a:t>
            </a:r>
            <a:r>
              <a:rPr lang="en-US" dirty="0">
                <a:solidFill>
                  <a:srgbClr val="404040"/>
                </a:solidFill>
                <a:latin typeface="Arial"/>
              </a:rPr>
              <a:t>) describe various payment and business practices that, although they potentially implicate the AKS, aren’t treated as AKS offenses if they meet certain regulatory requirements. People and entities remain responsible for complying with all other laws, regulations, and guidance that apply to their businesses.</a:t>
            </a:r>
          </a:p>
        </p:txBody>
      </p:sp>
      <p:sp>
        <p:nvSpPr>
          <p:cNvPr id="3" name="TextBox 2">
            <a:extLst>
              <a:ext uri="{FF2B5EF4-FFF2-40B4-BE49-F238E27FC236}">
                <a16:creationId xmlns:a16="http://schemas.microsoft.com/office/drawing/2014/main" id="{CB3DE650-7B1E-DB14-E340-E7E84DF52B66}"/>
              </a:ext>
            </a:extLst>
          </p:cNvPr>
          <p:cNvSpPr txBox="1"/>
          <p:nvPr/>
        </p:nvSpPr>
        <p:spPr>
          <a:xfrm>
            <a:off x="7641771" y="1207254"/>
            <a:ext cx="4291487" cy="2635530"/>
          </a:xfrm>
          <a:prstGeom prst="rect">
            <a:avLst/>
          </a:prstGeom>
          <a:ln w="38100"/>
        </p:spPr>
        <p:style>
          <a:lnRef idx="2">
            <a:schemeClr val="accent3"/>
          </a:lnRef>
          <a:fillRef idx="1">
            <a:schemeClr val="lt1"/>
          </a:fillRef>
          <a:effectRef idx="0">
            <a:schemeClr val="accent3"/>
          </a:effectRef>
          <a:fontRef idx="minor">
            <a:schemeClr val="dk1"/>
          </a:fontRef>
        </p:style>
        <p:txBody>
          <a:bodyPr wrap="square" lIns="182880" tIns="182880" rIns="182880" bIns="182880">
            <a:spAutoFit/>
          </a:bodyPr>
          <a:lstStyle/>
          <a:p>
            <a:pPr lvl="0">
              <a:lnSpc>
                <a:spcPct val="110000"/>
              </a:lnSpc>
              <a:spcBef>
                <a:spcPts val="900"/>
              </a:spcBef>
            </a:pPr>
            <a:r>
              <a:rPr lang="en-US" b="1" dirty="0">
                <a:solidFill>
                  <a:srgbClr val="404040"/>
                </a:solidFill>
                <a:latin typeface="Arial"/>
              </a:rPr>
              <a:t>Damages &amp; Penalties</a:t>
            </a:r>
          </a:p>
          <a:p>
            <a:pPr lvl="0">
              <a:lnSpc>
                <a:spcPct val="110000"/>
              </a:lnSpc>
              <a:spcBef>
                <a:spcPts val="900"/>
              </a:spcBef>
            </a:pPr>
            <a:r>
              <a:rPr lang="en-US" dirty="0">
                <a:solidFill>
                  <a:srgbClr val="404040"/>
                </a:solidFill>
                <a:latin typeface="Arial"/>
              </a:rPr>
              <a:t>Violations are punishable by 1 or both:</a:t>
            </a:r>
          </a:p>
          <a:p>
            <a:pPr marL="285750" lvl="0" indent="-285750">
              <a:lnSpc>
                <a:spcPct val="110000"/>
              </a:lnSpc>
              <a:spcBef>
                <a:spcPts val="900"/>
              </a:spcBef>
              <a:buFont typeface="Arial" panose="020B0604020202020204" pitchFamily="34" charset="0"/>
              <a:buChar char="•"/>
            </a:pPr>
            <a:r>
              <a:rPr lang="en-US" dirty="0">
                <a:solidFill>
                  <a:srgbClr val="404040"/>
                </a:solidFill>
                <a:latin typeface="Arial"/>
              </a:rPr>
              <a:t>A fine up to $100,000</a:t>
            </a:r>
          </a:p>
          <a:p>
            <a:pPr marL="285750" lvl="0" indent="-285750">
              <a:lnSpc>
                <a:spcPct val="110000"/>
              </a:lnSpc>
              <a:spcBef>
                <a:spcPts val="300"/>
              </a:spcBef>
              <a:buFont typeface="Arial" panose="020B0604020202020204" pitchFamily="34" charset="0"/>
              <a:buChar char="•"/>
            </a:pPr>
            <a:r>
              <a:rPr lang="en-US" dirty="0">
                <a:solidFill>
                  <a:srgbClr val="404040"/>
                </a:solidFill>
                <a:latin typeface="Arial"/>
              </a:rPr>
              <a:t>Imprisonment up to 10 years</a:t>
            </a:r>
          </a:p>
          <a:p>
            <a:pPr lvl="0">
              <a:lnSpc>
                <a:spcPct val="110000"/>
              </a:lnSpc>
              <a:spcBef>
                <a:spcPts val="900"/>
              </a:spcBef>
            </a:pPr>
            <a:r>
              <a:rPr lang="en-US" dirty="0">
                <a:solidFill>
                  <a:srgbClr val="404040"/>
                </a:solidFill>
                <a:latin typeface="Arial"/>
              </a:rPr>
              <a:t>Section 1128B(b) of the </a:t>
            </a:r>
            <a:r>
              <a:rPr lang="en-US" dirty="0">
                <a:solidFill>
                  <a:srgbClr val="404040"/>
                </a:solidFill>
                <a:latin typeface="Arial"/>
                <a:hlinkClick r:id="rId6" tooltip="Social Security Act §1128B"/>
              </a:rPr>
              <a:t>Social Security Act</a:t>
            </a:r>
            <a:r>
              <a:rPr lang="en-US" dirty="0">
                <a:solidFill>
                  <a:srgbClr val="404040"/>
                </a:solidFill>
                <a:latin typeface="Arial"/>
              </a:rPr>
              <a:t> has more information.</a:t>
            </a:r>
          </a:p>
        </p:txBody>
      </p:sp>
    </p:spTree>
    <p:extLst>
      <p:ext uri="{BB962C8B-B14F-4D97-AF65-F5344CB8AC3E}">
        <p14:creationId xmlns:p14="http://schemas.microsoft.com/office/powerpoint/2010/main" val="12779216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11a of 20</a:t>
            </a:r>
          </a:p>
        </p:txBody>
      </p:sp>
      <p:sp>
        <p:nvSpPr>
          <p:cNvPr id="3" name="Body">
            <a:extLst>
              <a:ext uri="{FF2B5EF4-FFF2-40B4-BE49-F238E27FC236}">
                <a16:creationId xmlns:a16="http://schemas.microsoft.com/office/drawing/2014/main" id="{E68AED56-D49D-D7F7-1E3F-07BFA51D416F}"/>
              </a:ext>
            </a:extLst>
          </p:cNvPr>
          <p:cNvSpPr>
            <a:spLocks noGrp="1"/>
          </p:cNvSpPr>
          <p:nvPr>
            <p:ph type="title" idx="4294967295"/>
          </p:nvPr>
        </p:nvSpPr>
        <p:spPr>
          <a:xfrm>
            <a:off x="560000" y="1100000"/>
            <a:ext cx="11072000" cy="56656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1F5C9E"/>
                </a:solidFill>
                <a:effectLst/>
                <a:uLnTx/>
                <a:uFillTx/>
                <a:latin typeface="Arial"/>
                <a:ea typeface="+mn-ea"/>
                <a:cs typeface="+mn-cs"/>
              </a:rPr>
              <a:t>Anti-Kickback Statute: Example</a:t>
            </a:r>
            <a:endParaRPr kumimoji="0" lang="en-US" sz="1800" b="0" i="0" u="none" strike="noStrike" kern="1200" cap="none" spc="0" normalizeH="0" baseline="0" noProof="0" dirty="0">
              <a:ln>
                <a:noFill/>
              </a:ln>
              <a:solidFill>
                <a:srgbClr val="404040"/>
              </a:solidFill>
              <a:effectLst/>
              <a:uLnTx/>
              <a:uFillTx/>
              <a:latin typeface="Arial"/>
              <a:ea typeface="+mn-ea"/>
              <a:cs typeface="+mn-cs"/>
            </a:endParaRPr>
          </a:p>
        </p:txBody>
      </p:sp>
      <p:sp>
        <p:nvSpPr>
          <p:cNvPr id="16" name="Body"/>
          <p:cNvSpPr>
            <a:spLocks noGrp="1"/>
          </p:cNvSpPr>
          <p:nvPr/>
        </p:nvSpPr>
        <p:spPr>
          <a:xfrm>
            <a:off x="560000" y="1666568"/>
            <a:ext cx="11072000" cy="4283432"/>
          </a:xfrm>
          <a:prstGeom prst="rect">
            <a:avLst/>
          </a:prstGeom>
          <a:noFill/>
        </p:spPr>
        <p:txBody>
          <a:bodyPr wrap="square" lIns="0" tIns="0" rIns="0" bIns="0" anchor="t">
            <a:noAutofit/>
          </a:bodyPr>
          <a:lstStyle/>
          <a:p>
            <a:pPr marL="0" lvl="0" indent="0" algn="l">
              <a:lnSpc>
                <a:spcPct val="110000"/>
              </a:lnSpc>
              <a:spcBef>
                <a:spcPts val="900"/>
              </a:spcBef>
              <a:buNone/>
            </a:pPr>
            <a:r>
              <a:rPr lang="en-US" dirty="0">
                <a:solidFill>
                  <a:srgbClr val="404040"/>
                </a:solidFill>
                <a:latin typeface="Arial"/>
              </a:rPr>
              <a:t>A physician operating a Rhode Island pain management practice:</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Conspired to solicit and get kickbacks for prescribing a highly addictive version of the opioid fentanyl</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Reported patients had breakthrough cancer pain to secure insurance payments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Got $188,000 in speaker fee kickbacks from the drug manufacturer</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Admitted the kickback scheme cost Medicare and other payers more than $750,000</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Was required to pay more than $750,000 in restitution</a:t>
            </a:r>
          </a:p>
        </p:txBody>
      </p:sp>
    </p:spTree>
    <p:extLst>
      <p:ext uri="{BB962C8B-B14F-4D97-AF65-F5344CB8AC3E}">
        <p14:creationId xmlns:p14="http://schemas.microsoft.com/office/powerpoint/2010/main" val="12779216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a:solidFill>
                  <a:srgbClr val="FFFFFF"/>
                </a:solidFill>
                <a:latin typeface="Arial"/>
              </a:rPr>
              <a:t>Page 12 of 20</a:t>
            </a:r>
          </a:p>
        </p:txBody>
      </p:sp>
      <p:sp>
        <p:nvSpPr>
          <p:cNvPr id="3" name="Body">
            <a:extLst>
              <a:ext uri="{FF2B5EF4-FFF2-40B4-BE49-F238E27FC236}">
                <a16:creationId xmlns:a16="http://schemas.microsoft.com/office/drawing/2014/main" id="{77D6D5AC-58FB-1BEE-F774-8BA7EFDC537D}"/>
              </a:ext>
            </a:extLst>
          </p:cNvPr>
          <p:cNvSpPr>
            <a:spLocks noGrp="1"/>
          </p:cNvSpPr>
          <p:nvPr>
            <p:ph type="title" idx="4294967295"/>
          </p:nvPr>
        </p:nvSpPr>
        <p:spPr>
          <a:xfrm>
            <a:off x="560001" y="1100000"/>
            <a:ext cx="7277714" cy="537071"/>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1F5C9E"/>
                </a:solidFill>
                <a:effectLst/>
                <a:uLnTx/>
                <a:uFillTx/>
                <a:latin typeface="Arial"/>
                <a:ea typeface="+mn-ea"/>
                <a:cs typeface="+mn-cs"/>
              </a:rPr>
              <a:t>Physician Self-Referral Law (Stark Law)</a:t>
            </a:r>
            <a:endParaRPr kumimoji="0" lang="en-US" sz="1800" b="0" i="0" u="none" strike="noStrike" kern="1200" cap="none" spc="0" normalizeH="0" baseline="0" noProof="0" dirty="0">
              <a:ln>
                <a:noFill/>
              </a:ln>
              <a:solidFill>
                <a:srgbClr val="404040"/>
              </a:solidFill>
              <a:effectLst/>
              <a:uLnTx/>
              <a:uFillTx/>
              <a:latin typeface="Arial"/>
              <a:ea typeface="+mn-ea"/>
              <a:cs typeface="+mn-cs"/>
            </a:endParaRPr>
          </a:p>
        </p:txBody>
      </p:sp>
      <p:sp>
        <p:nvSpPr>
          <p:cNvPr id="16" name="Body"/>
          <p:cNvSpPr>
            <a:spLocks noGrp="1"/>
          </p:cNvSpPr>
          <p:nvPr/>
        </p:nvSpPr>
        <p:spPr>
          <a:xfrm>
            <a:off x="560001" y="1500000"/>
            <a:ext cx="7277714" cy="4450000"/>
          </a:xfrm>
          <a:prstGeom prst="rect">
            <a:avLst/>
          </a:prstGeom>
          <a:noFill/>
        </p:spPr>
        <p:txBody>
          <a:bodyPr wrap="square" lIns="0" tIns="0" rIns="0" bIns="0" anchor="t">
            <a:noAutofit/>
          </a:bodyPr>
          <a:lstStyle/>
          <a:p>
            <a:pPr marL="0" lvl="0" indent="0" algn="l">
              <a:lnSpc>
                <a:spcPct val="110000"/>
              </a:lnSpc>
              <a:spcBef>
                <a:spcPts val="600"/>
              </a:spcBef>
              <a:buNone/>
            </a:pPr>
            <a:r>
              <a:rPr lang="en-US" sz="1600" dirty="0">
                <a:solidFill>
                  <a:srgbClr val="404040"/>
                </a:solidFill>
                <a:latin typeface="Arial"/>
              </a:rPr>
              <a:t>The Physician Self-Referral Law (</a:t>
            </a:r>
            <a:r>
              <a:rPr lang="en-US" sz="1600" dirty="0">
                <a:solidFill>
                  <a:srgbClr val="404040"/>
                </a:solidFill>
                <a:latin typeface="Arial"/>
                <a:hlinkClick r:id="rId3" tooltip="42 USC 1395nn: Limitation on certain physician referrals"/>
              </a:rPr>
              <a:t>42 USC 1395nn</a:t>
            </a:r>
            <a:r>
              <a:rPr lang="en-US" sz="1600" dirty="0">
                <a:solidFill>
                  <a:srgbClr val="404040"/>
                </a:solidFill>
                <a:latin typeface="Arial"/>
              </a:rPr>
              <a:t>), often called the Stark law, prohibits a physician from referring a patient to get designated health services from a provider with whom a physician or a physician’s immediate family member has a financial relationship, unless an exception applies.</a:t>
            </a:r>
          </a:p>
          <a:p>
            <a:pPr marL="0" lvl="0" indent="0" algn="l">
              <a:lnSpc>
                <a:spcPct val="110000"/>
              </a:lnSpc>
              <a:spcBef>
                <a:spcPts val="600"/>
              </a:spcBef>
              <a:buNone/>
            </a:pPr>
            <a:r>
              <a:rPr lang="en-US" sz="1600" dirty="0">
                <a:solidFill>
                  <a:srgbClr val="404040"/>
                </a:solidFill>
                <a:latin typeface="Arial"/>
              </a:rPr>
              <a:t>Designated health services are:</a:t>
            </a:r>
          </a:p>
          <a:p>
            <a:pPr marL="285750" lvl="0" indent="-285750" algn="l">
              <a:lnSpc>
                <a:spcPct val="110000"/>
              </a:lnSpc>
              <a:spcBef>
                <a:spcPts val="600"/>
              </a:spcBef>
              <a:buFont typeface="Arial" panose="020B0604020202020204" pitchFamily="34" charset="0"/>
              <a:buChar char="•"/>
            </a:pPr>
            <a:r>
              <a:rPr lang="en-US" sz="1600" dirty="0">
                <a:solidFill>
                  <a:srgbClr val="404040"/>
                </a:solidFill>
                <a:latin typeface="Arial"/>
              </a:rPr>
              <a:t>Clinical lab services</a:t>
            </a:r>
          </a:p>
          <a:p>
            <a:pPr marL="285750" lvl="0" indent="-285750" algn="l">
              <a:lnSpc>
                <a:spcPct val="110000"/>
              </a:lnSpc>
              <a:spcBef>
                <a:spcPts val="300"/>
              </a:spcBef>
              <a:buFont typeface="Arial" panose="020B0604020202020204" pitchFamily="34" charset="0"/>
              <a:buChar char="•"/>
            </a:pPr>
            <a:r>
              <a:rPr lang="en-US" sz="1600" dirty="0">
                <a:solidFill>
                  <a:srgbClr val="404040"/>
                </a:solidFill>
                <a:latin typeface="Arial"/>
              </a:rPr>
              <a:t>DME and supplies</a:t>
            </a:r>
          </a:p>
          <a:p>
            <a:pPr marL="285750" lvl="0" indent="-285750" algn="l">
              <a:lnSpc>
                <a:spcPct val="110000"/>
              </a:lnSpc>
              <a:spcBef>
                <a:spcPts val="300"/>
              </a:spcBef>
              <a:buFont typeface="Arial" panose="020B0604020202020204" pitchFamily="34" charset="0"/>
              <a:buChar char="•"/>
            </a:pPr>
            <a:r>
              <a:rPr lang="en-US" sz="1600" dirty="0">
                <a:solidFill>
                  <a:srgbClr val="404040"/>
                </a:solidFill>
                <a:latin typeface="Arial"/>
              </a:rPr>
              <a:t>Home health services</a:t>
            </a:r>
          </a:p>
          <a:p>
            <a:pPr marL="285750" lvl="0" indent="-285750" algn="l">
              <a:lnSpc>
                <a:spcPct val="110000"/>
              </a:lnSpc>
              <a:spcBef>
                <a:spcPts val="300"/>
              </a:spcBef>
              <a:buFont typeface="Arial" panose="020B0604020202020204" pitchFamily="34" charset="0"/>
              <a:buChar char="•"/>
            </a:pPr>
            <a:r>
              <a:rPr lang="en-US" sz="1600" dirty="0">
                <a:solidFill>
                  <a:srgbClr val="404040"/>
                </a:solidFill>
                <a:latin typeface="Arial"/>
              </a:rPr>
              <a:t>Inpatient and outpatient hospital services</a:t>
            </a:r>
          </a:p>
          <a:p>
            <a:pPr marL="285750" lvl="0" indent="-285750" algn="l">
              <a:lnSpc>
                <a:spcPct val="110000"/>
              </a:lnSpc>
              <a:spcBef>
                <a:spcPts val="300"/>
              </a:spcBef>
              <a:buFont typeface="Arial" panose="020B0604020202020204" pitchFamily="34" charset="0"/>
              <a:buChar char="•"/>
            </a:pPr>
            <a:r>
              <a:rPr lang="en-US" sz="1600" dirty="0">
                <a:solidFill>
                  <a:srgbClr val="404040"/>
                </a:solidFill>
                <a:latin typeface="Arial"/>
              </a:rPr>
              <a:t>Outpatient prescription drugs</a:t>
            </a:r>
          </a:p>
          <a:p>
            <a:pPr marL="285750" lvl="0" indent="-285750" algn="l">
              <a:lnSpc>
                <a:spcPct val="110000"/>
              </a:lnSpc>
              <a:spcBef>
                <a:spcPts val="300"/>
              </a:spcBef>
              <a:buFont typeface="Arial" panose="020B0604020202020204" pitchFamily="34" charset="0"/>
              <a:buChar char="•"/>
            </a:pPr>
            <a:r>
              <a:rPr lang="en-US" sz="1600" dirty="0">
                <a:solidFill>
                  <a:srgbClr val="404040"/>
                </a:solidFill>
                <a:latin typeface="Arial"/>
              </a:rPr>
              <a:t>Parenteral and enteral nutrients, equipment, and supplies</a:t>
            </a:r>
          </a:p>
          <a:p>
            <a:pPr marL="285750" lvl="0" indent="-285750" algn="l">
              <a:lnSpc>
                <a:spcPct val="110000"/>
              </a:lnSpc>
              <a:spcBef>
                <a:spcPts val="300"/>
              </a:spcBef>
              <a:buFont typeface="Arial" panose="020B0604020202020204" pitchFamily="34" charset="0"/>
              <a:buChar char="•"/>
            </a:pPr>
            <a:r>
              <a:rPr lang="en-US" sz="1600" dirty="0">
                <a:solidFill>
                  <a:srgbClr val="404040"/>
                </a:solidFill>
                <a:latin typeface="Arial"/>
              </a:rPr>
              <a:t>Physical therapy, occupational therapy, and outpatient speech-language pathology services</a:t>
            </a:r>
          </a:p>
          <a:p>
            <a:pPr marL="285750" lvl="0" indent="-285750" algn="l">
              <a:lnSpc>
                <a:spcPct val="110000"/>
              </a:lnSpc>
              <a:spcBef>
                <a:spcPts val="300"/>
              </a:spcBef>
              <a:buFont typeface="Arial" panose="020B0604020202020204" pitchFamily="34" charset="0"/>
              <a:buChar char="•"/>
            </a:pPr>
            <a:r>
              <a:rPr lang="en-US" sz="1600" dirty="0">
                <a:solidFill>
                  <a:srgbClr val="404040"/>
                </a:solidFill>
                <a:latin typeface="Arial"/>
              </a:rPr>
              <a:t>Prosthetics, orthotics, and prosthetic devices and supplies</a:t>
            </a:r>
          </a:p>
          <a:p>
            <a:pPr marL="285750" lvl="0" indent="-285750" algn="l">
              <a:lnSpc>
                <a:spcPct val="110000"/>
              </a:lnSpc>
              <a:spcBef>
                <a:spcPts val="300"/>
              </a:spcBef>
              <a:buFont typeface="Arial" panose="020B0604020202020204" pitchFamily="34" charset="0"/>
              <a:buChar char="•"/>
            </a:pPr>
            <a:r>
              <a:rPr lang="en-US" sz="1600" dirty="0">
                <a:solidFill>
                  <a:srgbClr val="404040"/>
                </a:solidFill>
                <a:latin typeface="Arial"/>
              </a:rPr>
              <a:t>Radiation therapy services and supplies</a:t>
            </a:r>
          </a:p>
          <a:p>
            <a:pPr marL="285750" lvl="0" indent="-285750" algn="l">
              <a:lnSpc>
                <a:spcPct val="110000"/>
              </a:lnSpc>
              <a:spcBef>
                <a:spcPts val="300"/>
              </a:spcBef>
              <a:buFont typeface="Arial" panose="020B0604020202020204" pitchFamily="34" charset="0"/>
              <a:buChar char="•"/>
            </a:pPr>
            <a:r>
              <a:rPr lang="en-US" sz="1600" dirty="0">
                <a:solidFill>
                  <a:srgbClr val="404040"/>
                </a:solidFill>
                <a:latin typeface="Arial"/>
              </a:rPr>
              <a:t>Radiology and other imaging services</a:t>
            </a:r>
            <a:endParaRPr lang="en-US" dirty="0">
              <a:solidFill>
                <a:srgbClr val="404040"/>
              </a:solidFill>
              <a:latin typeface="Arial"/>
            </a:endParaRPr>
          </a:p>
        </p:txBody>
      </p:sp>
      <p:sp>
        <p:nvSpPr>
          <p:cNvPr id="4" name="TextBox 3">
            <a:extLst>
              <a:ext uri="{FF2B5EF4-FFF2-40B4-BE49-F238E27FC236}">
                <a16:creationId xmlns:a16="http://schemas.microsoft.com/office/drawing/2014/main" id="{364ED0E0-80B6-946A-7541-2ECAD47C283C}"/>
              </a:ext>
            </a:extLst>
          </p:cNvPr>
          <p:cNvSpPr txBox="1"/>
          <p:nvPr/>
        </p:nvSpPr>
        <p:spPr>
          <a:xfrm>
            <a:off x="7968342" y="1200000"/>
            <a:ext cx="3948587" cy="4023153"/>
          </a:xfrm>
          <a:prstGeom prst="rect">
            <a:avLst/>
          </a:prstGeom>
          <a:ln w="38100"/>
        </p:spPr>
        <p:style>
          <a:lnRef idx="2">
            <a:schemeClr val="accent3"/>
          </a:lnRef>
          <a:fillRef idx="1">
            <a:schemeClr val="lt1"/>
          </a:fillRef>
          <a:effectRef idx="0">
            <a:schemeClr val="accent3"/>
          </a:effectRef>
          <a:fontRef idx="minor">
            <a:schemeClr val="dk1"/>
          </a:fontRef>
        </p:style>
        <p:txBody>
          <a:bodyPr wrap="square" lIns="182880" tIns="182880" rIns="182880" bIns="182880">
            <a:spAutoFit/>
          </a:bodyPr>
          <a:lstStyle/>
          <a:p>
            <a:pPr lvl="0">
              <a:lnSpc>
                <a:spcPct val="110000"/>
              </a:lnSpc>
              <a:spcBef>
                <a:spcPts val="900"/>
              </a:spcBef>
            </a:pPr>
            <a:r>
              <a:rPr lang="en-US" sz="1600" b="1" dirty="0">
                <a:solidFill>
                  <a:srgbClr val="404040"/>
                </a:solidFill>
                <a:latin typeface="Arial"/>
              </a:rPr>
              <a:t>Damages &amp; Penalties</a:t>
            </a:r>
          </a:p>
          <a:p>
            <a:pPr lvl="0">
              <a:lnSpc>
                <a:spcPct val="110000"/>
              </a:lnSpc>
              <a:spcBef>
                <a:spcPts val="600"/>
              </a:spcBef>
            </a:pPr>
            <a:r>
              <a:rPr lang="en-US" sz="1600" dirty="0">
                <a:solidFill>
                  <a:srgbClr val="404040"/>
                </a:solidFill>
                <a:latin typeface="Arial"/>
              </a:rPr>
              <a:t>We don’t pay Medicare claims tainted by an arrangement that doesn’t comply with the Physician Self-Referral Law. The federal government may impose a penalty of not more than $15,000 for each service provided and may also fine people not more than $100,000 for each unlawful arrangement or scheme entered. </a:t>
            </a:r>
          </a:p>
          <a:p>
            <a:pPr lvl="0">
              <a:lnSpc>
                <a:spcPct val="110000"/>
              </a:lnSpc>
              <a:spcBef>
                <a:spcPts val="600"/>
              </a:spcBef>
            </a:pPr>
            <a:r>
              <a:rPr lang="en-US" sz="1600" dirty="0">
                <a:solidFill>
                  <a:srgbClr val="404040"/>
                </a:solidFill>
                <a:latin typeface="Arial"/>
                <a:hlinkClick r:id="rId4" tooltip="Physician Self-Referral | CMS"/>
              </a:rPr>
              <a:t>Physician Self-Referral</a:t>
            </a:r>
            <a:r>
              <a:rPr lang="en-US" sz="1600" dirty="0">
                <a:solidFill>
                  <a:srgbClr val="404040"/>
                </a:solidFill>
                <a:latin typeface="Arial"/>
              </a:rPr>
              <a:t> and section 1877 of the </a:t>
            </a:r>
            <a:r>
              <a:rPr lang="en-US" sz="1600" dirty="0">
                <a:solidFill>
                  <a:srgbClr val="404040"/>
                </a:solidFill>
                <a:latin typeface="Arial"/>
                <a:hlinkClick r:id="rId5" tooltip="Social Security Act §1877"/>
              </a:rPr>
              <a:t>Social Security Act</a:t>
            </a:r>
            <a:r>
              <a:rPr lang="en-US" sz="1600" dirty="0">
                <a:solidFill>
                  <a:srgbClr val="404040"/>
                </a:solidFill>
                <a:latin typeface="Arial"/>
              </a:rPr>
              <a:t> have more information.</a:t>
            </a:r>
          </a:p>
        </p:txBody>
      </p:sp>
    </p:spTree>
    <p:extLst>
      <p:ext uri="{BB962C8B-B14F-4D97-AF65-F5344CB8AC3E}">
        <p14:creationId xmlns:p14="http://schemas.microsoft.com/office/powerpoint/2010/main" val="12779216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7" name="Title 1">
            <a:extLst>
              <a:ext uri="{FF2B5EF4-FFF2-40B4-BE49-F238E27FC236}">
                <a16:creationId xmlns:a16="http://schemas.microsoft.com/office/drawing/2014/main" id="{F3A9EF7E-3643-221C-2623-4B6F3D123B43}"/>
              </a:ext>
              <a:ext uri="{C183D7F6-B498-43B3-948B-1728B52AA6E4}">
                <adec:decorative xmlns:adec="http://schemas.microsoft.com/office/drawing/2017/decorative" val="0"/>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Introduction: Content Source</a:t>
            </a:r>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dirty="0">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p:cNvSpPr>
          <p:nvPr/>
        </p:nvSpPr>
        <p:spPr>
          <a:xfrm>
            <a:off x="520000" y="600000"/>
            <a:ext cx="11152000" cy="300000"/>
          </a:xfrm>
          <a:prstGeom prst="rect">
            <a:avLst/>
          </a:prstGeo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a:ea typeface="+mn-ea"/>
                <a:cs typeface="+mn-cs"/>
              </a:rPr>
              <a:t>Introduction</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1 of 7</a:t>
            </a:r>
          </a:p>
        </p:txBody>
      </p:sp>
      <p:sp>
        <p:nvSpPr>
          <p:cNvPr id="16" name="Body"/>
          <p:cNvSpPr>
            <a:spLocks noGrp="1"/>
          </p:cNvSpPr>
          <p:nvPr/>
        </p:nvSpPr>
        <p:spPr>
          <a:xfrm>
            <a:off x="560000" y="1120000"/>
            <a:ext cx="11072000" cy="2600000"/>
          </a:xfrm>
          <a:prstGeom prst="rect">
            <a:avLst/>
          </a:prstGeom>
          <a:noFill/>
        </p:spPr>
        <p:txBody>
          <a:bodyPr wrap="square" lIns="0" tIns="0" rIns="0" bIns="0" anchor="t">
            <a:noAutofit/>
          </a:bodyPr>
          <a:lstStyle/>
          <a:p>
            <a:pPr marL="0" lvl="0" indent="0" algn="l">
              <a:lnSpc>
                <a:spcPct val="110000"/>
              </a:lnSpc>
              <a:spcBef>
                <a:spcPts val="0"/>
              </a:spcBef>
              <a:buNone/>
            </a:pPr>
            <a:r>
              <a:rPr lang="en-US" dirty="0">
                <a:solidFill>
                  <a:srgbClr val="404040"/>
                </a:solidFill>
                <a:latin typeface="Arial"/>
              </a:rPr>
              <a:t>The </a:t>
            </a:r>
            <a:r>
              <a:rPr lang="en-US" u="sng" dirty="0">
                <a:solidFill>
                  <a:srgbClr val="1A4FA0"/>
                </a:solidFill>
                <a:latin typeface="Arial"/>
                <a:hlinkClick r:id="rId3" tooltip="The Medicare Learning Network® | CMS"/>
              </a:rPr>
              <a:t>Medicare Learning Network®</a:t>
            </a:r>
            <a:r>
              <a:rPr lang="en-US" dirty="0">
                <a:solidFill>
                  <a:srgbClr val="404040"/>
                </a:solidFill>
                <a:latin typeface="Arial"/>
              </a:rPr>
              <a:t> developed this content.</a:t>
            </a:r>
          </a:p>
          <a:p>
            <a:pPr marL="0" lvl="0" indent="0" algn="l">
              <a:lnSpc>
                <a:spcPct val="110000"/>
              </a:lnSpc>
              <a:spcBef>
                <a:spcPts val="700"/>
              </a:spcBef>
              <a:buNone/>
            </a:pPr>
            <a:r>
              <a:rPr lang="en-US" dirty="0">
                <a:solidFill>
                  <a:srgbClr val="404040"/>
                </a:solidFill>
                <a:latin typeface="Arial"/>
              </a:rPr>
              <a:t>The Medicare Learning Network® (MLN) offers educational materials for health care professionals on CMS programs, policies, and initiatives.</a:t>
            </a:r>
          </a:p>
          <a:p>
            <a:pPr marL="0" lvl="0" indent="0" algn="l">
              <a:lnSpc>
                <a:spcPct val="110000"/>
              </a:lnSpc>
              <a:spcBef>
                <a:spcPts val="700"/>
              </a:spcBef>
              <a:buNone/>
            </a:pPr>
            <a:r>
              <a:rPr lang="en-US" dirty="0">
                <a:solidFill>
                  <a:srgbClr val="404040"/>
                </a:solidFill>
                <a:latin typeface="Arial"/>
              </a:rPr>
              <a:t>The Medicare Learning Network®, MLN Connects®, and MLN Matters® are </a:t>
            </a:r>
            <a:r>
              <a:rPr lang="en-US" u="sng" dirty="0">
                <a:solidFill>
                  <a:srgbClr val="1A4FA0"/>
                </a:solidFill>
                <a:latin typeface="Arial"/>
                <a:hlinkClick r:id="rId4" tooltip="Medicare Learning Network® Content Disclaimer and Product Disclosure | CMS"/>
              </a:rPr>
              <a:t>registered trademarks</a:t>
            </a:r>
            <a:r>
              <a:rPr lang="en-US" dirty="0">
                <a:solidFill>
                  <a:srgbClr val="404040"/>
                </a:solidFill>
                <a:latin typeface="Arial"/>
              </a:rPr>
              <a:t> of the U.S. Department of Health &amp; Human Services (HHS).</a:t>
            </a:r>
          </a:p>
        </p:txBody>
      </p:sp>
      <p:pic>
        <p:nvPicPr>
          <p:cNvPr id="4" name="Picture 3" descr="CMS">
            <a:extLst>
              <a:ext uri="{FF2B5EF4-FFF2-40B4-BE49-F238E27FC236}">
                <a16:creationId xmlns:a16="http://schemas.microsoft.com/office/drawing/2014/main" id="{161907DB-DB6C-4461-C705-8FB69A12B7DC}"/>
              </a:ext>
            </a:extLst>
          </p:cNvPr>
          <p:cNvPicPr>
            <a:picLocks noChangeAspect="1"/>
          </p:cNvPicPr>
          <p:nvPr/>
        </p:nvPicPr>
        <p:blipFill>
          <a:blip r:embed="rId5"/>
          <a:stretch>
            <a:fillRect/>
          </a:stretch>
        </p:blipFill>
        <p:spPr>
          <a:xfrm>
            <a:off x="4201387" y="5057619"/>
            <a:ext cx="1894613" cy="654255"/>
          </a:xfrm>
          <a:prstGeom prst="rect">
            <a:avLst/>
          </a:prstGeom>
        </p:spPr>
      </p:pic>
      <p:pic>
        <p:nvPicPr>
          <p:cNvPr id="2" name="Picture 1" descr="Medicare Learning Network">
            <a:extLst>
              <a:ext uri="{FF2B5EF4-FFF2-40B4-BE49-F238E27FC236}">
                <a16:creationId xmlns:a16="http://schemas.microsoft.com/office/drawing/2014/main" id="{40934A5F-2D21-553C-F357-26FB843537C4}"/>
              </a:ext>
            </a:extLst>
          </p:cNvPr>
          <p:cNvPicPr>
            <a:picLocks noChangeAspect="1"/>
          </p:cNvPicPr>
          <p:nvPr/>
        </p:nvPicPr>
        <p:blipFill>
          <a:blip r:embed="rId6"/>
          <a:stretch>
            <a:fillRect/>
          </a:stretch>
        </p:blipFill>
        <p:spPr>
          <a:xfrm>
            <a:off x="6903548" y="4885508"/>
            <a:ext cx="1645920" cy="1025718"/>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12a of 20</a:t>
            </a:r>
          </a:p>
        </p:txBody>
      </p:sp>
      <p:sp>
        <p:nvSpPr>
          <p:cNvPr id="3" name="Body">
            <a:extLst>
              <a:ext uri="{FF2B5EF4-FFF2-40B4-BE49-F238E27FC236}">
                <a16:creationId xmlns:a16="http://schemas.microsoft.com/office/drawing/2014/main" id="{2CF19948-B058-CCCB-4600-17743A28D889}"/>
              </a:ext>
            </a:extLst>
          </p:cNvPr>
          <p:cNvSpPr txBox="1">
            <a:spLocks noGrp="1"/>
          </p:cNvSpPr>
          <p:nvPr>
            <p:ph type="title" idx="4294967295"/>
          </p:nvPr>
        </p:nvSpPr>
        <p:spPr>
          <a:xfrm>
            <a:off x="560000" y="1100000"/>
            <a:ext cx="11072000" cy="566568"/>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1F5C9E"/>
                </a:solidFill>
                <a:effectLst/>
                <a:uLnTx/>
                <a:uFillTx/>
                <a:latin typeface="Arial"/>
                <a:ea typeface="+mn-ea"/>
                <a:cs typeface="+mn-cs"/>
              </a:rPr>
              <a:t>Physician Self-Referral Law (Stark Law): Example</a:t>
            </a:r>
            <a:endParaRPr kumimoji="0" lang="en-US" sz="1800" b="0" i="0" u="none" strike="noStrike" kern="1200" cap="none" spc="0" normalizeH="0" baseline="0" noProof="0" dirty="0">
              <a:ln>
                <a:noFill/>
              </a:ln>
              <a:solidFill>
                <a:srgbClr val="404040"/>
              </a:solidFill>
              <a:effectLst/>
              <a:uLnTx/>
              <a:uFillTx/>
              <a:latin typeface="Arial"/>
              <a:ea typeface="+mn-ea"/>
              <a:cs typeface="+mn-cs"/>
            </a:endParaRPr>
          </a:p>
        </p:txBody>
      </p:sp>
      <p:sp>
        <p:nvSpPr>
          <p:cNvPr id="16" name="Body"/>
          <p:cNvSpPr>
            <a:spLocks noGrp="1"/>
          </p:cNvSpPr>
          <p:nvPr/>
        </p:nvSpPr>
        <p:spPr>
          <a:xfrm>
            <a:off x="560000" y="1666568"/>
            <a:ext cx="11072000" cy="4283432"/>
          </a:xfrm>
          <a:prstGeom prst="rect">
            <a:avLst/>
          </a:prstGeom>
          <a:noFill/>
        </p:spPr>
        <p:txBody>
          <a:bodyPr wrap="square" lIns="0" tIns="0" rIns="0" bIns="0" anchor="t">
            <a:noAutofit/>
          </a:bodyPr>
          <a:lstStyle/>
          <a:p>
            <a:pPr marL="0" lvl="0" indent="0" algn="l">
              <a:lnSpc>
                <a:spcPct val="110000"/>
              </a:lnSpc>
              <a:spcBef>
                <a:spcPts val="900"/>
              </a:spcBef>
              <a:buNone/>
            </a:pPr>
            <a:r>
              <a:rPr lang="en-US" dirty="0">
                <a:solidFill>
                  <a:srgbClr val="404040"/>
                </a:solidFill>
                <a:latin typeface="Arial"/>
              </a:rPr>
              <a:t>A California hospital was ordered to pay more than $3.2 million to settle Stark law violations for maintaining 97 financial relationships with physicians and physician groups outside the fair market value standards or that were improperly documented as exceptions.</a:t>
            </a:r>
          </a:p>
        </p:txBody>
      </p:sp>
    </p:spTree>
    <p:extLst>
      <p:ext uri="{BB962C8B-B14F-4D97-AF65-F5344CB8AC3E}">
        <p14:creationId xmlns:p14="http://schemas.microsoft.com/office/powerpoint/2010/main" val="12779216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a:solidFill>
                  <a:srgbClr val="FFFFFF"/>
                </a:solidFill>
                <a:latin typeface="Arial"/>
              </a:rPr>
              <a:t>Page 13 of 20</a:t>
            </a:r>
          </a:p>
        </p:txBody>
      </p:sp>
      <p:sp>
        <p:nvSpPr>
          <p:cNvPr id="16" name="Body"/>
          <p:cNvSpPr>
            <a:spLocks noGrp="1"/>
          </p:cNvSpPr>
          <p:nvPr/>
        </p:nvSpPr>
        <p:spPr>
          <a:xfrm>
            <a:off x="560000" y="1083671"/>
            <a:ext cx="8306414"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000" b="1" dirty="0">
                <a:solidFill>
                  <a:srgbClr val="1F5C9E"/>
                </a:solidFill>
                <a:latin typeface="Arial"/>
              </a:rPr>
              <a:t>Civil Monetary Penalties Law</a:t>
            </a:r>
          </a:p>
          <a:p>
            <a:pPr marL="0" lvl="0" indent="0" algn="l">
              <a:lnSpc>
                <a:spcPct val="110000"/>
              </a:lnSpc>
              <a:spcBef>
                <a:spcPts val="600"/>
              </a:spcBef>
              <a:buNone/>
            </a:pPr>
            <a:r>
              <a:rPr lang="en-US" sz="1600" dirty="0">
                <a:solidFill>
                  <a:srgbClr val="404040"/>
                </a:solidFill>
                <a:latin typeface="Arial"/>
              </a:rPr>
              <a:t>The </a:t>
            </a:r>
            <a:r>
              <a:rPr lang="en-US" sz="1600" dirty="0">
                <a:solidFill>
                  <a:srgbClr val="404040"/>
                </a:solidFill>
                <a:latin typeface="Arial"/>
                <a:hlinkClick r:id="rId3" action="ppaction://hlinksldjump"/>
              </a:rPr>
              <a:t>CMPL</a:t>
            </a:r>
            <a:r>
              <a:rPr lang="en-US" sz="1600" dirty="0">
                <a:solidFill>
                  <a:srgbClr val="404040"/>
                </a:solidFill>
                <a:latin typeface="Arial"/>
              </a:rPr>
              <a:t> (</a:t>
            </a:r>
            <a:r>
              <a:rPr lang="en-US" sz="1600" dirty="0">
                <a:solidFill>
                  <a:srgbClr val="404040"/>
                </a:solidFill>
                <a:latin typeface="Arial"/>
                <a:hlinkClick r:id="rId4" tooltip="42 USC 1320a-7a: Civil monetary penalties"/>
              </a:rPr>
              <a:t>42 USC 1320a–7a</a:t>
            </a:r>
            <a:r>
              <a:rPr lang="en-US" sz="1600" dirty="0">
                <a:solidFill>
                  <a:srgbClr val="404040"/>
                </a:solidFill>
                <a:latin typeface="Arial"/>
              </a:rPr>
              <a:t>) authorizes the Office of Inspector General (OIG) to seek civil monetary penalties (CMPs) and sometimes exclusions for a variety of health care fraud violations. Some violations that may justify CMPs include:</a:t>
            </a:r>
          </a:p>
          <a:p>
            <a:pPr marL="285750" lvl="0" indent="-285750" algn="l">
              <a:lnSpc>
                <a:spcPct val="110000"/>
              </a:lnSpc>
              <a:spcBef>
                <a:spcPts val="600"/>
              </a:spcBef>
              <a:buFont typeface="Arial" panose="020B0604020202020204" pitchFamily="34" charset="0"/>
              <a:buChar char="•"/>
            </a:pPr>
            <a:r>
              <a:rPr lang="en-US" sz="1600" dirty="0">
                <a:solidFill>
                  <a:srgbClr val="404040"/>
                </a:solidFill>
                <a:latin typeface="Arial"/>
              </a:rPr>
              <a:t>Arranging for an excluded person’s or entity’s services or items</a:t>
            </a:r>
          </a:p>
          <a:p>
            <a:pPr marL="285750" lvl="0" indent="-285750" algn="l">
              <a:lnSpc>
                <a:spcPct val="110000"/>
              </a:lnSpc>
              <a:spcBef>
                <a:spcPts val="300"/>
              </a:spcBef>
              <a:buFont typeface="Arial" panose="020B0604020202020204" pitchFamily="34" charset="0"/>
              <a:buChar char="•"/>
            </a:pPr>
            <a:r>
              <a:rPr lang="en-US" sz="1600" dirty="0">
                <a:solidFill>
                  <a:srgbClr val="404040"/>
                </a:solidFill>
                <a:latin typeface="Arial"/>
              </a:rPr>
              <a:t>Failing to grant OIG timely records access</a:t>
            </a:r>
          </a:p>
          <a:p>
            <a:pPr marL="285750" lvl="0" indent="-285750" algn="l">
              <a:lnSpc>
                <a:spcPct val="110000"/>
              </a:lnSpc>
              <a:spcBef>
                <a:spcPts val="300"/>
              </a:spcBef>
              <a:buFont typeface="Arial" panose="020B0604020202020204" pitchFamily="34" charset="0"/>
              <a:buChar char="•"/>
            </a:pPr>
            <a:r>
              <a:rPr lang="en-US" sz="1600" dirty="0">
                <a:solidFill>
                  <a:srgbClr val="404040"/>
                </a:solidFill>
                <a:latin typeface="Arial"/>
              </a:rPr>
              <a:t>Filing a claim you know, or should know, is for an item or service that wasn’t provided as claimed or is false or fraudulent</a:t>
            </a:r>
          </a:p>
          <a:p>
            <a:pPr marL="285750" lvl="0" indent="-285750" algn="l">
              <a:lnSpc>
                <a:spcPct val="110000"/>
              </a:lnSpc>
              <a:spcBef>
                <a:spcPts val="300"/>
              </a:spcBef>
              <a:buFont typeface="Arial" panose="020B0604020202020204" pitchFamily="34" charset="0"/>
              <a:buChar char="•"/>
            </a:pPr>
            <a:r>
              <a:rPr lang="en-US" sz="1600" dirty="0">
                <a:solidFill>
                  <a:srgbClr val="404040"/>
                </a:solidFill>
                <a:latin typeface="Arial"/>
              </a:rPr>
              <a:t>Filing a claim you know, or should know, is for an item or service we won’t pay for</a:t>
            </a:r>
          </a:p>
          <a:p>
            <a:pPr marL="285750" lvl="0" indent="-285750" algn="l">
              <a:lnSpc>
                <a:spcPct val="110000"/>
              </a:lnSpc>
              <a:spcBef>
                <a:spcPts val="300"/>
              </a:spcBef>
              <a:buFont typeface="Arial" panose="020B0604020202020204" pitchFamily="34" charset="0"/>
              <a:buChar char="•"/>
            </a:pPr>
            <a:r>
              <a:rPr lang="en-US" sz="1600" dirty="0">
                <a:solidFill>
                  <a:srgbClr val="404040"/>
                </a:solidFill>
                <a:latin typeface="Arial"/>
              </a:rPr>
              <a:t>Violating the </a:t>
            </a:r>
            <a:r>
              <a:rPr lang="en-US" sz="1600" dirty="0">
                <a:solidFill>
                  <a:srgbClr val="404040"/>
                </a:solidFill>
                <a:latin typeface="Arial"/>
                <a:hlinkClick r:id="rId3" action="ppaction://hlinksldjump" tooltip="Anti-Kickback Statute"/>
              </a:rPr>
              <a:t>AKS</a:t>
            </a:r>
            <a:endParaRPr lang="en-US" sz="1600" dirty="0">
              <a:solidFill>
                <a:srgbClr val="404040"/>
              </a:solidFill>
              <a:latin typeface="Arial"/>
            </a:endParaRPr>
          </a:p>
          <a:p>
            <a:pPr marL="285750" lvl="0" indent="-285750" algn="l">
              <a:lnSpc>
                <a:spcPct val="110000"/>
              </a:lnSpc>
              <a:spcBef>
                <a:spcPts val="300"/>
              </a:spcBef>
              <a:buFont typeface="Arial" panose="020B0604020202020204" pitchFamily="34" charset="0"/>
              <a:buChar char="•"/>
            </a:pPr>
            <a:r>
              <a:rPr lang="en-US" sz="1600" dirty="0">
                <a:solidFill>
                  <a:srgbClr val="404040"/>
                </a:solidFill>
                <a:latin typeface="Arial"/>
              </a:rPr>
              <a:t>Violating Medicare assignment provisions</a:t>
            </a:r>
          </a:p>
          <a:p>
            <a:pPr marL="285750" lvl="0" indent="-285750" algn="l">
              <a:lnSpc>
                <a:spcPct val="110000"/>
              </a:lnSpc>
              <a:spcBef>
                <a:spcPts val="300"/>
              </a:spcBef>
              <a:buFont typeface="Arial" panose="020B0604020202020204" pitchFamily="34" charset="0"/>
              <a:buChar char="•"/>
            </a:pPr>
            <a:r>
              <a:rPr lang="en-US" sz="1600" dirty="0">
                <a:solidFill>
                  <a:srgbClr val="404040"/>
                </a:solidFill>
                <a:latin typeface="Arial"/>
              </a:rPr>
              <a:t>Violating the Medicare physician agreement</a:t>
            </a:r>
          </a:p>
          <a:p>
            <a:pPr marL="285750" lvl="0" indent="-285750" algn="l">
              <a:lnSpc>
                <a:spcPct val="110000"/>
              </a:lnSpc>
              <a:spcBef>
                <a:spcPts val="300"/>
              </a:spcBef>
              <a:buFont typeface="Arial" panose="020B0604020202020204" pitchFamily="34" charset="0"/>
              <a:buChar char="•"/>
            </a:pPr>
            <a:r>
              <a:rPr lang="en-US" sz="1600" dirty="0">
                <a:solidFill>
                  <a:srgbClr val="404040"/>
                </a:solidFill>
                <a:latin typeface="Arial"/>
              </a:rPr>
              <a:t>Providing false or misleading information expected to influence a discharge decision</a:t>
            </a:r>
          </a:p>
          <a:p>
            <a:pPr marL="285750" lvl="0" indent="-285750" algn="l">
              <a:lnSpc>
                <a:spcPct val="110000"/>
              </a:lnSpc>
              <a:spcBef>
                <a:spcPts val="300"/>
              </a:spcBef>
              <a:buFont typeface="Arial" panose="020B0604020202020204" pitchFamily="34" charset="0"/>
              <a:buChar char="•"/>
            </a:pPr>
            <a:r>
              <a:rPr lang="en-US" sz="1600" dirty="0">
                <a:solidFill>
                  <a:srgbClr val="404040"/>
                </a:solidFill>
                <a:latin typeface="Arial"/>
              </a:rPr>
              <a:t>Failing to provide an adequate medical screening exam for patients who come to a hospital emergency department with an emergency medical condition or in labor</a:t>
            </a:r>
          </a:p>
          <a:p>
            <a:pPr marL="285750" lvl="0" indent="-285750" algn="l">
              <a:lnSpc>
                <a:spcPct val="110000"/>
              </a:lnSpc>
              <a:spcBef>
                <a:spcPts val="300"/>
              </a:spcBef>
              <a:buFont typeface="Arial" panose="020B0604020202020204" pitchFamily="34" charset="0"/>
              <a:buChar char="•"/>
            </a:pPr>
            <a:r>
              <a:rPr lang="en-US" sz="1600" dirty="0">
                <a:solidFill>
                  <a:srgbClr val="404040"/>
                </a:solidFill>
                <a:latin typeface="Arial"/>
              </a:rPr>
              <a:t>Making false statements or misrepresentations on applications or contracts to participate in federal health care programs</a:t>
            </a:r>
          </a:p>
          <a:p>
            <a:pPr marL="0" lvl="0" indent="0" algn="l">
              <a:lnSpc>
                <a:spcPct val="110000"/>
              </a:lnSpc>
              <a:spcBef>
                <a:spcPts val="600"/>
              </a:spcBef>
              <a:buNone/>
            </a:pPr>
            <a:r>
              <a:rPr lang="en-US" sz="1600" dirty="0">
                <a:solidFill>
                  <a:srgbClr val="404040"/>
                </a:solidFill>
                <a:latin typeface="Arial"/>
              </a:rPr>
              <a:t>Section 1128A(a) of the </a:t>
            </a:r>
            <a:r>
              <a:rPr lang="en-US" sz="1600" dirty="0">
                <a:solidFill>
                  <a:srgbClr val="404040"/>
                </a:solidFill>
                <a:latin typeface="Arial"/>
                <a:hlinkClick r:id="rId5" tooltip="Social Security Act §1128A"/>
              </a:rPr>
              <a:t>Social Security Act</a:t>
            </a:r>
            <a:r>
              <a:rPr lang="en-US" sz="1600" dirty="0">
                <a:solidFill>
                  <a:srgbClr val="404040"/>
                </a:solidFill>
                <a:latin typeface="Arial"/>
              </a:rPr>
              <a:t> has more information.</a:t>
            </a:r>
          </a:p>
        </p:txBody>
      </p:sp>
      <p:sp>
        <p:nvSpPr>
          <p:cNvPr id="2" name="Title 1">
            <a:extLst>
              <a:ext uri="{FF2B5EF4-FFF2-40B4-BE49-F238E27FC236}">
                <a16:creationId xmlns:a16="http://schemas.microsoft.com/office/drawing/2014/main" id="{B386B6A5-37DE-5D7C-C1D2-F99399BC5C6E}"/>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Civil Monetary Penalties Law</a:t>
            </a:r>
          </a:p>
        </p:txBody>
      </p:sp>
      <p:sp>
        <p:nvSpPr>
          <p:cNvPr id="3" name="TextBox 2">
            <a:extLst>
              <a:ext uri="{FF2B5EF4-FFF2-40B4-BE49-F238E27FC236}">
                <a16:creationId xmlns:a16="http://schemas.microsoft.com/office/drawing/2014/main" id="{85D8A5F0-151C-E19E-F9FF-A9D5F70AA58A}"/>
              </a:ext>
            </a:extLst>
          </p:cNvPr>
          <p:cNvSpPr txBox="1"/>
          <p:nvPr/>
        </p:nvSpPr>
        <p:spPr>
          <a:xfrm>
            <a:off x="9029699" y="1200000"/>
            <a:ext cx="2887229" cy="3946208"/>
          </a:xfrm>
          <a:prstGeom prst="rect">
            <a:avLst/>
          </a:prstGeom>
          <a:ln w="38100"/>
        </p:spPr>
        <p:style>
          <a:lnRef idx="2">
            <a:schemeClr val="accent3"/>
          </a:lnRef>
          <a:fillRef idx="1">
            <a:schemeClr val="lt1"/>
          </a:fillRef>
          <a:effectRef idx="0">
            <a:schemeClr val="accent3"/>
          </a:effectRef>
          <a:fontRef idx="minor">
            <a:schemeClr val="dk1"/>
          </a:fontRef>
        </p:style>
        <p:txBody>
          <a:bodyPr wrap="square" lIns="182880" tIns="182880" rIns="182880" bIns="182880">
            <a:spAutoFit/>
          </a:bodyPr>
          <a:lstStyle/>
          <a:p>
            <a:pPr lvl="0">
              <a:lnSpc>
                <a:spcPct val="110000"/>
              </a:lnSpc>
              <a:spcBef>
                <a:spcPts val="900"/>
              </a:spcBef>
            </a:pPr>
            <a:r>
              <a:rPr lang="en-US" sz="1600" b="1" dirty="0">
                <a:solidFill>
                  <a:srgbClr val="404040"/>
                </a:solidFill>
                <a:latin typeface="Arial"/>
              </a:rPr>
              <a:t>Damages &amp; Penalties</a:t>
            </a:r>
          </a:p>
          <a:p>
            <a:pPr lvl="0">
              <a:lnSpc>
                <a:spcPct val="110000"/>
              </a:lnSpc>
              <a:spcBef>
                <a:spcPts val="600"/>
              </a:spcBef>
            </a:pPr>
            <a:r>
              <a:rPr lang="en-US" sz="1600" dirty="0">
                <a:solidFill>
                  <a:srgbClr val="404040"/>
                </a:solidFill>
                <a:latin typeface="Arial"/>
                <a:hlinkClick r:id="rId6" tooltip="eCFR :: 42 CFR Part 1003 -- Civil Money Penalties, Assessments and Exclusions"/>
              </a:rPr>
              <a:t>Penalties and assessments</a:t>
            </a:r>
            <a:r>
              <a:rPr lang="en-US" sz="1600" dirty="0">
                <a:solidFill>
                  <a:srgbClr val="404040"/>
                </a:solidFill>
                <a:latin typeface="Arial"/>
              </a:rPr>
              <a:t> vary based on the type of violation. Penalties can be approximately $10,000–$100,000 per violation. CMPs may also include an assessment of up to 3 times the amount claimed for each item or service, or up to 3 times the amount of remuneration offered, paid, solicited, or received.</a:t>
            </a:r>
          </a:p>
        </p:txBody>
      </p:sp>
    </p:spTree>
    <p:extLst>
      <p:ext uri="{BB962C8B-B14F-4D97-AF65-F5344CB8AC3E}">
        <p14:creationId xmlns:p14="http://schemas.microsoft.com/office/powerpoint/2010/main" val="12779216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13a of 20</a:t>
            </a:r>
          </a:p>
        </p:txBody>
      </p:sp>
      <p:sp>
        <p:nvSpPr>
          <p:cNvPr id="16" name="Body"/>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Civil Monetary Penalties Law: Example</a:t>
            </a:r>
          </a:p>
          <a:p>
            <a:pPr marL="0" lvl="0" indent="0" algn="l">
              <a:lnSpc>
                <a:spcPct val="110000"/>
              </a:lnSpc>
              <a:spcBef>
                <a:spcPts val="900"/>
              </a:spcBef>
              <a:buNone/>
            </a:pPr>
            <a:r>
              <a:rPr lang="en-US" dirty="0">
                <a:solidFill>
                  <a:srgbClr val="404040"/>
                </a:solidFill>
                <a:latin typeface="Arial"/>
              </a:rPr>
              <a:t>A California pharmacy and its owner agreed to pay more than $1.3 million to settle allegations they submitted unsubstantiated Part D claims for brand name prescription drugs the pharmacy couldn’t have dispensed based on inventory records.</a:t>
            </a:r>
          </a:p>
        </p:txBody>
      </p:sp>
      <p:sp>
        <p:nvSpPr>
          <p:cNvPr id="2" name="Title 1">
            <a:extLst>
              <a:ext uri="{FF2B5EF4-FFF2-40B4-BE49-F238E27FC236}">
                <a16:creationId xmlns:a16="http://schemas.microsoft.com/office/drawing/2014/main" id="{FEFB7A92-B061-7B25-F22C-2AF161E02B19}"/>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Civil Monetary Penalties Law: Example</a:t>
            </a:r>
          </a:p>
        </p:txBody>
      </p:sp>
    </p:spTree>
    <p:extLst>
      <p:ext uri="{BB962C8B-B14F-4D97-AF65-F5344CB8AC3E}">
        <p14:creationId xmlns:p14="http://schemas.microsoft.com/office/powerpoint/2010/main" val="12779216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a:solidFill>
                  <a:srgbClr val="FFFFFF"/>
                </a:solidFill>
                <a:latin typeface="Arial"/>
              </a:rPr>
              <a:t>Page 14 of 20</a:t>
            </a:r>
          </a:p>
        </p:txBody>
      </p:sp>
      <p:sp>
        <p:nvSpPr>
          <p:cNvPr id="16" name="Body"/>
          <p:cNvSpPr>
            <a:spLocks noGrp="1"/>
          </p:cNvSpPr>
          <p:nvPr/>
        </p:nvSpPr>
        <p:spPr>
          <a:xfrm>
            <a:off x="559999" y="1100000"/>
            <a:ext cx="11310871"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Exclusion Statute</a:t>
            </a:r>
          </a:p>
          <a:p>
            <a:pPr marL="0" lvl="0" indent="0" algn="l">
              <a:lnSpc>
                <a:spcPct val="110000"/>
              </a:lnSpc>
              <a:spcBef>
                <a:spcPts val="900"/>
              </a:spcBef>
              <a:buNone/>
            </a:pPr>
            <a:r>
              <a:rPr lang="en-US" dirty="0">
                <a:solidFill>
                  <a:srgbClr val="404040"/>
                </a:solidFill>
                <a:latin typeface="Arial"/>
              </a:rPr>
              <a:t>The Exclusion Statute (</a:t>
            </a:r>
            <a:r>
              <a:rPr lang="en-US" dirty="0">
                <a:solidFill>
                  <a:srgbClr val="404040"/>
                </a:solidFill>
                <a:latin typeface="Arial"/>
                <a:hlinkClick r:id="rId3" tooltip="42 USC 1320a-7: Exclusion of certain individuals and entities from participation in Medicare and State health care programs"/>
              </a:rPr>
              <a:t>42 USC 1320a–7</a:t>
            </a:r>
            <a:r>
              <a:rPr lang="en-US" dirty="0">
                <a:solidFill>
                  <a:srgbClr val="404040"/>
                </a:solidFill>
                <a:latin typeface="Arial"/>
              </a:rPr>
              <a:t>) requires that </a:t>
            </a:r>
            <a:r>
              <a:rPr lang="en-US" dirty="0">
                <a:solidFill>
                  <a:srgbClr val="404040"/>
                </a:solidFill>
                <a:latin typeface="Arial"/>
                <a:hlinkClick r:id="rId4" action="ppaction://hlinksldjump"/>
              </a:rPr>
              <a:t>OIG</a:t>
            </a:r>
            <a:r>
              <a:rPr lang="en-US" dirty="0">
                <a:solidFill>
                  <a:srgbClr val="404040"/>
                </a:solidFill>
                <a:latin typeface="Arial"/>
              </a:rPr>
              <a:t> exclude people and entities convicted of these offenses from participating in all federal health care programs:</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Medicare or Medicaid fraud, including offenses related to delivering Medicare or Medicaid items or services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Patient abuse or neglect</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Felony convictions for other health care fraud or theft, or other financial misconduct</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Felony convictions for unlawful manufacture, distribution, prescribing, or dispensing of controlled substances</a:t>
            </a:r>
          </a:p>
          <a:p>
            <a:pPr marL="0" lvl="0" indent="0" algn="l">
              <a:lnSpc>
                <a:spcPct val="110000"/>
              </a:lnSpc>
              <a:spcBef>
                <a:spcPts val="900"/>
              </a:spcBef>
              <a:buNone/>
            </a:pPr>
            <a:r>
              <a:rPr lang="en-US" dirty="0">
                <a:solidFill>
                  <a:srgbClr val="404040"/>
                </a:solidFill>
                <a:latin typeface="Arial"/>
              </a:rPr>
              <a:t>OIG also maintains the </a:t>
            </a:r>
            <a:r>
              <a:rPr lang="en-US" dirty="0">
                <a:solidFill>
                  <a:srgbClr val="404040"/>
                </a:solidFill>
                <a:latin typeface="Arial"/>
                <a:hlinkClick r:id="rId5" tooltip="Search the Exclusions Database | Office of Inspector General"/>
              </a:rPr>
              <a:t>List of Excluded Individuals and Entities</a:t>
            </a:r>
            <a:r>
              <a:rPr lang="en-US" dirty="0">
                <a:solidFill>
                  <a:srgbClr val="404040"/>
                </a:solidFill>
                <a:latin typeface="Arial"/>
              </a:rPr>
              <a:t> (LEIE).</a:t>
            </a:r>
          </a:p>
          <a:p>
            <a:pPr marL="0" lvl="0" indent="0" algn="l">
              <a:lnSpc>
                <a:spcPct val="110000"/>
              </a:lnSpc>
              <a:spcBef>
                <a:spcPts val="900"/>
              </a:spcBef>
              <a:buNone/>
            </a:pPr>
            <a:r>
              <a:rPr lang="en-US" dirty="0">
                <a:solidFill>
                  <a:srgbClr val="404040"/>
                </a:solidFill>
                <a:latin typeface="Arial"/>
              </a:rPr>
              <a:t>The U.S. General Services Administration (GSA) administers the </a:t>
            </a:r>
            <a:r>
              <a:rPr lang="en-US" dirty="0">
                <a:solidFill>
                  <a:srgbClr val="404040"/>
                </a:solidFill>
                <a:latin typeface="Arial"/>
                <a:hlinkClick r:id="rId6" tooltip="SAM.gov | Search"/>
              </a:rPr>
              <a:t>Excluded Parties List System</a:t>
            </a:r>
            <a:r>
              <a:rPr lang="en-US" dirty="0">
                <a:solidFill>
                  <a:srgbClr val="404040"/>
                </a:solidFill>
                <a:latin typeface="Arial"/>
              </a:rPr>
              <a:t> (EPLS), which enables various federal agencies, including OIG, to take debarment actions (excluding a company or person from doing business with the federal government).</a:t>
            </a:r>
          </a:p>
          <a:p>
            <a:pPr marL="0" lvl="0" indent="0" algn="l">
              <a:lnSpc>
                <a:spcPct val="110000"/>
              </a:lnSpc>
              <a:spcBef>
                <a:spcPts val="900"/>
              </a:spcBef>
              <a:buNone/>
            </a:pPr>
            <a:r>
              <a:rPr lang="en-US" dirty="0">
                <a:solidFill>
                  <a:srgbClr val="404040"/>
                </a:solidFill>
                <a:latin typeface="Arial"/>
              </a:rPr>
              <a:t>Since the lists aren’t the same, when looking for excluded people or entities, check both the LEIE and the EPLS. </a:t>
            </a:r>
            <a:r>
              <a:rPr lang="en-US" dirty="0">
                <a:solidFill>
                  <a:srgbClr val="404040"/>
                </a:solidFill>
                <a:latin typeface="Arial"/>
                <a:hlinkClick r:id="rId7" tooltip="eCFR :: 42 CFR 1001.1901 -- Scope and effect of exclusion."/>
              </a:rPr>
              <a:t>42 CFR 1001.1901</a:t>
            </a:r>
            <a:r>
              <a:rPr lang="en-US" dirty="0">
                <a:solidFill>
                  <a:srgbClr val="404040"/>
                </a:solidFill>
                <a:latin typeface="Arial"/>
              </a:rPr>
              <a:t> has more information.</a:t>
            </a:r>
          </a:p>
        </p:txBody>
      </p:sp>
      <p:sp>
        <p:nvSpPr>
          <p:cNvPr id="2" name="Title 1">
            <a:extLst>
              <a:ext uri="{FF2B5EF4-FFF2-40B4-BE49-F238E27FC236}">
                <a16:creationId xmlns:a16="http://schemas.microsoft.com/office/drawing/2014/main" id="{E213B97F-1D9F-DFD6-5E2A-80C28CEF0E30}"/>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Exclusion Statute</a:t>
            </a:r>
          </a:p>
        </p:txBody>
      </p:sp>
    </p:spTree>
    <p:extLst>
      <p:ext uri="{BB962C8B-B14F-4D97-AF65-F5344CB8AC3E}">
        <p14:creationId xmlns:p14="http://schemas.microsoft.com/office/powerpoint/2010/main" val="12779216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14a of 20</a:t>
            </a:r>
          </a:p>
        </p:txBody>
      </p:sp>
      <p:sp>
        <p:nvSpPr>
          <p:cNvPr id="16" name="Body"/>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Exclusion Statute: Example</a:t>
            </a:r>
          </a:p>
          <a:p>
            <a:pPr marL="0" lvl="0" indent="0" algn="l">
              <a:lnSpc>
                <a:spcPct val="110000"/>
              </a:lnSpc>
              <a:spcBef>
                <a:spcPts val="900"/>
              </a:spcBef>
              <a:buNone/>
            </a:pPr>
            <a:r>
              <a:rPr lang="en-US" dirty="0">
                <a:solidFill>
                  <a:srgbClr val="404040"/>
                </a:solidFill>
                <a:latin typeface="Arial"/>
              </a:rPr>
              <a:t>A pharmaceutical company pleaded guilty to 2 felony counts of criminal fraud for not filing required reports with FDA about oversized morphine sulfate tablets. The pharmaceutical firm executive was excluded based on the company’s guilty plea. When the </a:t>
            </a:r>
            <a:r>
              <a:rPr lang="en-US" dirty="0" err="1">
                <a:solidFill>
                  <a:srgbClr val="404040"/>
                </a:solidFill>
                <a:latin typeface="Arial"/>
              </a:rPr>
              <a:t>unconvicted</a:t>
            </a:r>
            <a:r>
              <a:rPr lang="en-US" dirty="0">
                <a:solidFill>
                  <a:srgbClr val="404040"/>
                </a:solidFill>
                <a:latin typeface="Arial"/>
              </a:rPr>
              <a:t> executive was excluded, evidence showed he was involved in misconduct, which led to the company’s conviction.</a:t>
            </a:r>
          </a:p>
        </p:txBody>
      </p:sp>
      <p:sp>
        <p:nvSpPr>
          <p:cNvPr id="4" name="Title 1">
            <a:extLst>
              <a:ext uri="{FF2B5EF4-FFF2-40B4-BE49-F238E27FC236}">
                <a16:creationId xmlns:a16="http://schemas.microsoft.com/office/drawing/2014/main" id="{39D3C7E3-9137-A1F2-DCFF-DBEEB9A1ACB0}"/>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Exclusion Statute: Example</a:t>
            </a:r>
          </a:p>
        </p:txBody>
      </p:sp>
    </p:spTree>
    <p:extLst>
      <p:ext uri="{BB962C8B-B14F-4D97-AF65-F5344CB8AC3E}">
        <p14:creationId xmlns:p14="http://schemas.microsoft.com/office/powerpoint/2010/main" val="12779216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a:solidFill>
                  <a:srgbClr val="FFFFFF"/>
                </a:solidFill>
                <a:latin typeface="Arial"/>
              </a:rPr>
              <a:t>Page 15 of 20</a:t>
            </a:r>
          </a:p>
        </p:txBody>
      </p:sp>
      <p:sp>
        <p:nvSpPr>
          <p:cNvPr id="16" name="Body"/>
          <p:cNvSpPr>
            <a:spLocks noGrp="1"/>
          </p:cNvSpPr>
          <p:nvPr/>
        </p:nvSpPr>
        <p:spPr>
          <a:xfrm>
            <a:off x="560000" y="1100000"/>
            <a:ext cx="8322743"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Health Insurance Portability and Accountability Act</a:t>
            </a:r>
          </a:p>
          <a:p>
            <a:pPr marL="0" lvl="0" indent="0" algn="l">
              <a:lnSpc>
                <a:spcPct val="110000"/>
              </a:lnSpc>
              <a:spcBef>
                <a:spcPts val="900"/>
              </a:spcBef>
              <a:buNone/>
            </a:pPr>
            <a:r>
              <a:rPr lang="en-US" dirty="0">
                <a:solidFill>
                  <a:srgbClr val="404040"/>
                </a:solidFill>
                <a:latin typeface="Arial"/>
                <a:hlinkClick r:id="rId3" action="ppaction://hlinksldjump" tooltip="Health Insurance Portability and Accountability Act (view all acronyms)"/>
              </a:rPr>
              <a:t>HIPAA</a:t>
            </a:r>
            <a:r>
              <a:rPr lang="en-US" dirty="0">
                <a:solidFill>
                  <a:srgbClr val="404040"/>
                </a:solidFill>
                <a:latin typeface="Arial"/>
              </a:rPr>
              <a:t> created greater access to health care insurance, strengthened health care data privacy protection, and promoted health care industry standardization and efficiency.</a:t>
            </a:r>
          </a:p>
          <a:p>
            <a:pPr marL="0" lvl="0" indent="0" algn="l">
              <a:lnSpc>
                <a:spcPct val="110000"/>
              </a:lnSpc>
              <a:spcBef>
                <a:spcPts val="900"/>
              </a:spcBef>
              <a:buNone/>
            </a:pPr>
            <a:r>
              <a:rPr lang="en-US" dirty="0">
                <a:solidFill>
                  <a:srgbClr val="404040"/>
                </a:solidFill>
                <a:latin typeface="Arial"/>
              </a:rPr>
              <a:t>HIPAA safeguards deter unauthorized access to protected health care information. As someone with access to protected health care information, you must comply with HIPAA.</a:t>
            </a:r>
          </a:p>
        </p:txBody>
      </p:sp>
      <p:sp>
        <p:nvSpPr>
          <p:cNvPr id="2" name="Title 1">
            <a:extLst>
              <a:ext uri="{FF2B5EF4-FFF2-40B4-BE49-F238E27FC236}">
                <a16:creationId xmlns:a16="http://schemas.microsoft.com/office/drawing/2014/main" id="{63FBC656-A911-F828-35EA-493F05F80F24}"/>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Health Insurance Portability and Accountability Act</a:t>
            </a:r>
          </a:p>
        </p:txBody>
      </p:sp>
      <p:sp>
        <p:nvSpPr>
          <p:cNvPr id="3" name="TextBox 2">
            <a:extLst>
              <a:ext uri="{FF2B5EF4-FFF2-40B4-BE49-F238E27FC236}">
                <a16:creationId xmlns:a16="http://schemas.microsoft.com/office/drawing/2014/main" id="{0D878ADA-5C53-4B3A-26BA-12DB0AB99029}"/>
              </a:ext>
            </a:extLst>
          </p:cNvPr>
          <p:cNvSpPr txBox="1"/>
          <p:nvPr/>
        </p:nvSpPr>
        <p:spPr>
          <a:xfrm>
            <a:off x="9029699" y="1200000"/>
            <a:ext cx="2887229" cy="1984582"/>
          </a:xfrm>
          <a:prstGeom prst="rect">
            <a:avLst/>
          </a:prstGeom>
          <a:ln w="38100"/>
        </p:spPr>
        <p:style>
          <a:lnRef idx="2">
            <a:schemeClr val="accent3"/>
          </a:lnRef>
          <a:fillRef idx="1">
            <a:schemeClr val="lt1"/>
          </a:fillRef>
          <a:effectRef idx="0">
            <a:schemeClr val="accent3"/>
          </a:effectRef>
          <a:fontRef idx="minor">
            <a:schemeClr val="dk1"/>
          </a:fontRef>
        </p:style>
        <p:txBody>
          <a:bodyPr wrap="square" lIns="182880" tIns="182880" rIns="182880" bIns="182880">
            <a:spAutoFit/>
          </a:bodyPr>
          <a:lstStyle/>
          <a:p>
            <a:pPr lvl="0">
              <a:lnSpc>
                <a:spcPct val="110000"/>
              </a:lnSpc>
              <a:spcBef>
                <a:spcPts val="900"/>
              </a:spcBef>
            </a:pPr>
            <a:r>
              <a:rPr lang="en-US" b="1" dirty="0">
                <a:solidFill>
                  <a:srgbClr val="404040"/>
                </a:solidFill>
                <a:latin typeface="Arial"/>
              </a:rPr>
              <a:t>Damages &amp; Penalties</a:t>
            </a:r>
          </a:p>
          <a:p>
            <a:pPr>
              <a:lnSpc>
                <a:spcPct val="110000"/>
              </a:lnSpc>
              <a:spcBef>
                <a:spcPts val="900"/>
              </a:spcBef>
            </a:pPr>
            <a:r>
              <a:rPr lang="en-US" dirty="0">
                <a:solidFill>
                  <a:srgbClr val="404040"/>
                </a:solidFill>
                <a:latin typeface="Arial"/>
              </a:rPr>
              <a:t>Violations may result in </a:t>
            </a:r>
            <a:r>
              <a:rPr lang="en-US" dirty="0">
                <a:solidFill>
                  <a:srgbClr val="404040"/>
                </a:solidFill>
                <a:latin typeface="Arial"/>
                <a:hlinkClick r:id="rId3" action="ppaction://hlinksldjump"/>
              </a:rPr>
              <a:t>CMPs</a:t>
            </a:r>
            <a:r>
              <a:rPr lang="en-US" dirty="0">
                <a:solidFill>
                  <a:srgbClr val="404040"/>
                </a:solidFill>
                <a:latin typeface="Arial"/>
              </a:rPr>
              <a:t>. In some cases, criminal penalties may apply.</a:t>
            </a:r>
          </a:p>
        </p:txBody>
      </p:sp>
    </p:spTree>
    <p:extLst>
      <p:ext uri="{BB962C8B-B14F-4D97-AF65-F5344CB8AC3E}">
        <p14:creationId xmlns:p14="http://schemas.microsoft.com/office/powerpoint/2010/main" val="12779216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15a of 20</a:t>
            </a:r>
          </a:p>
        </p:txBody>
      </p:sp>
      <p:sp>
        <p:nvSpPr>
          <p:cNvPr id="16" name="Body"/>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Health Insurance Portability and Accountability Act: Example</a:t>
            </a:r>
          </a:p>
          <a:p>
            <a:pPr marL="0" lvl="0" indent="0" algn="l">
              <a:lnSpc>
                <a:spcPct val="110000"/>
              </a:lnSpc>
              <a:spcBef>
                <a:spcPts val="900"/>
              </a:spcBef>
              <a:buNone/>
            </a:pPr>
            <a:r>
              <a:rPr lang="en-US" dirty="0">
                <a:solidFill>
                  <a:srgbClr val="404040"/>
                </a:solidFill>
                <a:latin typeface="Arial"/>
              </a:rPr>
              <a:t>A former hospital employee pleaded guilty to criminal HIPAA charges after getting protected health information to use for personal gain. He was sentenced to 12 months and 1 day in prison.</a:t>
            </a:r>
          </a:p>
        </p:txBody>
      </p:sp>
      <p:sp>
        <p:nvSpPr>
          <p:cNvPr id="2" name="Title 1">
            <a:extLst>
              <a:ext uri="{FF2B5EF4-FFF2-40B4-BE49-F238E27FC236}">
                <a16:creationId xmlns:a16="http://schemas.microsoft.com/office/drawing/2014/main" id="{53E5E482-5F1D-DA3D-8E2A-BF779B86D9D7}"/>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Health Insurance Portability and Accountability Act: Example</a:t>
            </a:r>
          </a:p>
        </p:txBody>
      </p:sp>
    </p:spTree>
    <p:extLst>
      <p:ext uri="{BB962C8B-B14F-4D97-AF65-F5344CB8AC3E}">
        <p14:creationId xmlns:p14="http://schemas.microsoft.com/office/powerpoint/2010/main" val="12779216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a:solidFill>
                  <a:srgbClr val="FFFFFF"/>
                </a:solidFill>
                <a:latin typeface="Arial"/>
              </a:rPr>
              <a:t>Page 16 of 20</a:t>
            </a:r>
          </a:p>
        </p:txBody>
      </p:sp>
      <p:sp>
        <p:nvSpPr>
          <p:cNvPr id="16" name="Body"/>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Lesson 1 Summary</a:t>
            </a:r>
          </a:p>
          <a:p>
            <a:pPr marL="0" lvl="0" indent="0" algn="l">
              <a:lnSpc>
                <a:spcPct val="110000"/>
              </a:lnSpc>
              <a:spcBef>
                <a:spcPts val="900"/>
              </a:spcBef>
              <a:buNone/>
            </a:pPr>
            <a:r>
              <a:rPr lang="en-US" dirty="0">
                <a:solidFill>
                  <a:srgbClr val="404040"/>
                </a:solidFill>
                <a:latin typeface="Arial"/>
              </a:rPr>
              <a:t>There are differences among </a:t>
            </a:r>
            <a:r>
              <a:rPr lang="en-US" dirty="0">
                <a:solidFill>
                  <a:srgbClr val="404040"/>
                </a:solidFill>
                <a:latin typeface="Arial"/>
                <a:hlinkClick r:id="rId3" action="ppaction://hlinksldjump" tooltip="Fraud, Waste, and Abuse (view all acronyms)"/>
              </a:rPr>
              <a:t>FWA</a:t>
            </a:r>
            <a:r>
              <a:rPr lang="en-US" dirty="0">
                <a:solidFill>
                  <a:srgbClr val="404040"/>
                </a:solidFill>
                <a:latin typeface="Arial"/>
              </a:rPr>
              <a:t>. One of the primary differences is </a:t>
            </a:r>
            <a:r>
              <a:rPr lang="en-US" b="1" dirty="0">
                <a:solidFill>
                  <a:srgbClr val="404040"/>
                </a:solidFill>
                <a:latin typeface="Arial"/>
              </a:rPr>
              <a:t>intent and knowledge</a:t>
            </a:r>
            <a:r>
              <a:rPr lang="en-US" dirty="0">
                <a:solidFill>
                  <a:srgbClr val="404040"/>
                </a:solidFill>
                <a:latin typeface="Arial"/>
              </a:rPr>
              <a:t>.</a:t>
            </a:r>
          </a:p>
          <a:p>
            <a:pPr marL="0" lvl="0" indent="0" algn="l">
              <a:lnSpc>
                <a:spcPct val="110000"/>
              </a:lnSpc>
              <a:spcBef>
                <a:spcPts val="900"/>
              </a:spcBef>
              <a:buNone/>
            </a:pPr>
            <a:r>
              <a:rPr lang="en-US" dirty="0">
                <a:solidFill>
                  <a:srgbClr val="404040"/>
                </a:solidFill>
                <a:latin typeface="Arial"/>
              </a:rPr>
              <a:t>Fraud is knowingly submitting, or causing to be submitted, false claims or misrepresenting facts to get a federal health care payment for which no entitlement would otherwise exist.</a:t>
            </a:r>
          </a:p>
          <a:p>
            <a:pPr marL="0" lvl="0" indent="0" algn="l">
              <a:lnSpc>
                <a:spcPct val="110000"/>
              </a:lnSpc>
              <a:spcBef>
                <a:spcPts val="900"/>
              </a:spcBef>
              <a:buNone/>
            </a:pPr>
            <a:r>
              <a:rPr lang="en-US" dirty="0">
                <a:solidFill>
                  <a:srgbClr val="404040"/>
                </a:solidFill>
                <a:latin typeface="Arial"/>
              </a:rPr>
              <a:t>Waste and abuse may involve getting an improper payment but not with the same intent and knowledge.</a:t>
            </a:r>
          </a:p>
          <a:p>
            <a:pPr marL="0" lvl="0" indent="0" algn="l">
              <a:lnSpc>
                <a:spcPct val="110000"/>
              </a:lnSpc>
              <a:spcBef>
                <a:spcPts val="900"/>
              </a:spcBef>
              <a:buNone/>
            </a:pPr>
            <a:r>
              <a:rPr lang="en-US" dirty="0">
                <a:solidFill>
                  <a:srgbClr val="404040"/>
                </a:solidFill>
                <a:latin typeface="Arial"/>
              </a:rPr>
              <a:t>Laws and regulations exist that prohibit FWA. Penalties for violating these laws include:</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Civil prosecution</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hlinkClick r:id="rId3" action="ppaction://hlinksldjump" tooltip="Civil Monetary Penalties (view all acronyms)"/>
              </a:rPr>
              <a:t>CMPs</a:t>
            </a:r>
            <a:endParaRPr lang="en-US" dirty="0">
              <a:solidFill>
                <a:srgbClr val="404040"/>
              </a:solidFill>
              <a:latin typeface="Arial"/>
            </a:endParaRP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Criminal conviction, fines, or both</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Exclusion from all federal health care program participation</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Imprisonment</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Loss of professional license</a:t>
            </a:r>
          </a:p>
        </p:txBody>
      </p:sp>
      <p:sp>
        <p:nvSpPr>
          <p:cNvPr id="2" name="Title 1">
            <a:extLst>
              <a:ext uri="{FF2B5EF4-FFF2-40B4-BE49-F238E27FC236}">
                <a16:creationId xmlns:a16="http://schemas.microsoft.com/office/drawing/2014/main" id="{69442DA3-934C-88B3-06B5-2D29C1247848}"/>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Lesson 1 Summary</a:t>
            </a:r>
          </a:p>
        </p:txBody>
      </p:sp>
    </p:spTree>
    <p:extLst>
      <p:ext uri="{BB962C8B-B14F-4D97-AF65-F5344CB8AC3E}">
        <p14:creationId xmlns:p14="http://schemas.microsoft.com/office/powerpoint/2010/main" val="12779216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a:solidFill>
                  <a:srgbClr val="FFFFFF"/>
                </a:solidFill>
                <a:latin typeface="Arial"/>
              </a:rPr>
              <a:t>Page 17 of 20</a:t>
            </a:r>
          </a:p>
        </p:txBody>
      </p:sp>
      <p:sp>
        <p:nvSpPr>
          <p:cNvPr id="16" name="Body"/>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Review Questions</a:t>
            </a:r>
          </a:p>
          <a:p>
            <a:pPr lvl="0">
              <a:lnSpc>
                <a:spcPct val="110000"/>
              </a:lnSpc>
              <a:spcBef>
                <a:spcPts val="900"/>
              </a:spcBef>
            </a:pPr>
            <a:r>
              <a:rPr lang="en-US" dirty="0">
                <a:solidFill>
                  <a:srgbClr val="404040"/>
                </a:solidFill>
                <a:latin typeface="Arial"/>
              </a:rPr>
              <a:t>You’ve reviewed the differences among </a:t>
            </a:r>
            <a:r>
              <a:rPr lang="en-US" dirty="0">
                <a:solidFill>
                  <a:srgbClr val="404040"/>
                </a:solidFill>
                <a:latin typeface="Arial"/>
                <a:hlinkClick r:id="rId3" action="ppaction://hlinksldjump" tooltip="Fraud, Waste, and Abuse (view all acronyms)"/>
              </a:rPr>
              <a:t>FWA</a:t>
            </a:r>
            <a:r>
              <a:rPr lang="en-US" dirty="0">
                <a:solidFill>
                  <a:srgbClr val="404040"/>
                </a:solidFill>
                <a:latin typeface="Arial"/>
              </a:rPr>
              <a:t>. The next pages ask questions to help reinforce this knowledge.</a:t>
            </a:r>
          </a:p>
        </p:txBody>
      </p:sp>
      <p:sp>
        <p:nvSpPr>
          <p:cNvPr id="2" name="Title 1">
            <a:extLst>
              <a:ext uri="{FF2B5EF4-FFF2-40B4-BE49-F238E27FC236}">
                <a16:creationId xmlns:a16="http://schemas.microsoft.com/office/drawing/2014/main" id="{0ABD6A2B-BD4E-FD4B-7B55-7996C2646C42}"/>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Lesson 1: Review Questions</a:t>
            </a:r>
          </a:p>
        </p:txBody>
      </p:sp>
    </p:spTree>
    <p:extLst>
      <p:ext uri="{BB962C8B-B14F-4D97-AF65-F5344CB8AC3E}">
        <p14:creationId xmlns:p14="http://schemas.microsoft.com/office/powerpoint/2010/main" val="12779216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a:solidFill>
                  <a:srgbClr val="FFFFFF"/>
                </a:solidFill>
                <a:latin typeface="Arial"/>
              </a:rPr>
              <a:t>Page 18 of 20</a:t>
            </a:r>
          </a:p>
        </p:txBody>
      </p:sp>
      <p:sp>
        <p:nvSpPr>
          <p:cNvPr id="16" name="Body"/>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Review Question (1 of 2)</a:t>
            </a:r>
          </a:p>
          <a:p>
            <a:pPr marL="0" lvl="0" indent="0" algn="l">
              <a:lnSpc>
                <a:spcPct val="110000"/>
              </a:lnSpc>
              <a:spcBef>
                <a:spcPts val="900"/>
              </a:spcBef>
              <a:buNone/>
            </a:pPr>
            <a:r>
              <a:rPr lang="en-US" b="1" dirty="0">
                <a:solidFill>
                  <a:srgbClr val="404040"/>
                </a:solidFill>
                <a:latin typeface="Arial"/>
              </a:rPr>
              <a:t>Select the correct answer.</a:t>
            </a:r>
          </a:p>
          <a:p>
            <a:pPr marL="0" lvl="0" indent="0" algn="l">
              <a:lnSpc>
                <a:spcPct val="110000"/>
              </a:lnSpc>
              <a:spcBef>
                <a:spcPts val="900"/>
              </a:spcBef>
              <a:buNone/>
            </a:pPr>
            <a:r>
              <a:rPr lang="en-US" dirty="0">
                <a:solidFill>
                  <a:srgbClr val="404040"/>
                </a:solidFill>
                <a:latin typeface="Arial"/>
              </a:rPr>
              <a:t>Which of these requires intent to get paid and knowledge the actions are wrong?</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A. Fraud</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B. Abuse</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C. Waste</a:t>
            </a:r>
          </a:p>
        </p:txBody>
      </p:sp>
      <p:sp>
        <p:nvSpPr>
          <p:cNvPr id="2" name="Title 1">
            <a:extLst>
              <a:ext uri="{FF2B5EF4-FFF2-40B4-BE49-F238E27FC236}">
                <a16:creationId xmlns:a16="http://schemas.microsoft.com/office/drawing/2014/main" id="{C5A07188-E29D-CD7B-34DD-1C2E1A2EB1E6}"/>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Lesson 1 Review Question (1 of 2)</a:t>
            </a:r>
          </a:p>
        </p:txBody>
      </p:sp>
    </p:spTree>
    <p:extLst>
      <p:ext uri="{BB962C8B-B14F-4D97-AF65-F5344CB8AC3E}">
        <p14:creationId xmlns:p14="http://schemas.microsoft.com/office/powerpoint/2010/main" val="12779216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2" name="Title 1">
            <a:extLst>
              <a:ext uri="{FF2B5EF4-FFF2-40B4-BE49-F238E27FC236}">
                <a16:creationId xmlns:a16="http://schemas.microsoft.com/office/drawing/2014/main" id="{D18BC193-7A1E-E8C2-2602-B8C5CBA734B9}"/>
              </a:ext>
              <a:ext uri="{C183D7F6-B498-43B3-948B-1728B52AA6E4}">
                <adec:decorative xmlns:adec="http://schemas.microsoft.com/office/drawing/2017/decorative" val="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sz="3600" dirty="0">
                <a:solidFill>
                  <a:schemeClr val="tx1">
                    <a:lumMod val="85000"/>
                    <a:lumOff val="15000"/>
                  </a:schemeClr>
                </a:solidFill>
              </a:rPr>
              <a:t>Introduction: Course Objectives</a:t>
            </a:r>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dirty="0">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0"/>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Introduction</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3 of 7</a:t>
            </a:r>
          </a:p>
        </p:txBody>
      </p:sp>
      <p:sp>
        <p:nvSpPr>
          <p:cNvPr id="16" name="Body"/>
          <p:cNvSpPr>
            <a:spLocks/>
          </p:cNvSpPr>
          <p:nvPr/>
        </p:nvSpPr>
        <p:spPr>
          <a:xfrm>
            <a:off x="560000" y="1120000"/>
            <a:ext cx="11072000" cy="4800000"/>
          </a:xfrm>
          <a:prstGeom prst="rect">
            <a:avLst/>
          </a:prstGeom>
          <a:noFill/>
        </p:spPr>
        <p:txBody>
          <a:bodyPr wrap="square" lIns="0" tIns="0" rIns="0" bIns="0" anchor="t">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1F5C9E"/>
                </a:solidFill>
                <a:effectLst/>
                <a:uLnTx/>
                <a:uFillTx/>
                <a:latin typeface="Arial"/>
                <a:ea typeface="+mn-ea"/>
                <a:cs typeface="+mn-cs"/>
              </a:rPr>
              <a:t>Course Objectives</a:t>
            </a:r>
          </a:p>
          <a:p>
            <a:pPr marL="0" marR="0" lvl="0" indent="0" algn="l" defTabSz="914400" rtl="0" eaLnBrk="1" fontAlgn="auto" latinLnBrk="0" hangingPunct="1">
              <a:lnSpc>
                <a:spcPct val="110000"/>
              </a:lnSpc>
              <a:spcBef>
                <a:spcPts val="900"/>
              </a:spcBef>
              <a:spcAft>
                <a:spcPts val="0"/>
              </a:spcAft>
              <a:buClrTx/>
              <a:buSzTx/>
              <a:buFontTx/>
              <a:buNone/>
              <a:tabLst/>
              <a:defRPr/>
            </a:pPr>
            <a:r>
              <a:rPr kumimoji="0" lang="en-US" b="0" i="0" u="none" strike="noStrike" kern="1200" cap="none" spc="0" normalizeH="0" baseline="0" noProof="0" dirty="0">
                <a:ln>
                  <a:noFill/>
                </a:ln>
                <a:solidFill>
                  <a:srgbClr val="404040"/>
                </a:solidFill>
                <a:effectLst/>
                <a:uLnTx/>
                <a:uFillTx/>
                <a:latin typeface="Arial"/>
                <a:ea typeface="+mn-ea"/>
                <a:cs typeface="+mn-cs"/>
              </a:rPr>
              <a:t>After completing this course, you should be able to:</a:t>
            </a:r>
          </a:p>
          <a:p>
            <a:pPr marL="274320" marR="0" lvl="0" indent="-274320" algn="l" defTabSz="914400" rtl="0" eaLnBrk="1" fontAlgn="auto" latinLnBrk="0" hangingPunct="1">
              <a:lnSpc>
                <a:spcPct val="110000"/>
              </a:lnSpc>
              <a:spcBef>
                <a:spcPts val="500"/>
              </a:spcBef>
              <a:spcAft>
                <a:spcPts val="0"/>
              </a:spcAft>
              <a:buClrTx/>
              <a:buSzTx/>
              <a:buFont typeface="Arial"/>
              <a:buChar char="•"/>
              <a:tabLst/>
              <a:defRPr/>
            </a:pPr>
            <a:r>
              <a:rPr kumimoji="0" lang="en-US" b="0" i="0" u="none" strike="noStrike" kern="1200" cap="none" spc="0" normalizeH="0" baseline="0" noProof="0" dirty="0">
                <a:ln>
                  <a:noFill/>
                </a:ln>
                <a:solidFill>
                  <a:srgbClr val="404040"/>
                </a:solidFill>
                <a:effectLst/>
                <a:uLnTx/>
                <a:uFillTx/>
                <a:latin typeface="Arial"/>
                <a:ea typeface="+mn-ea"/>
                <a:cs typeface="+mn-cs"/>
              </a:rPr>
              <a:t>Recognize </a:t>
            </a:r>
            <a:r>
              <a:rPr kumimoji="0" lang="en-US" b="0" i="0" u="sng" strike="noStrike" kern="1200" cap="none" spc="0" normalizeH="0" baseline="0" noProof="0" dirty="0">
                <a:ln>
                  <a:noFill/>
                </a:ln>
                <a:solidFill>
                  <a:srgbClr val="1A4FA0"/>
                </a:solidFill>
                <a:effectLst/>
                <a:uLnTx/>
                <a:uFillTx/>
                <a:latin typeface="Arial"/>
                <a:ea typeface="+mn-ea"/>
                <a:cs typeface="+mn-cs"/>
                <a:hlinkClick r:id="rId3" action="ppaction://hlinksldjump" tooltip="Fraud, Waste, and Abuse (view all acronyms)"/>
              </a:rPr>
              <a:t>FWA</a:t>
            </a:r>
            <a:r>
              <a:rPr kumimoji="0" lang="en-US" b="0" i="0" u="none" strike="noStrike" kern="1200" cap="none" spc="0" normalizeH="0" baseline="0" noProof="0" dirty="0">
                <a:ln>
                  <a:noFill/>
                </a:ln>
                <a:solidFill>
                  <a:srgbClr val="404040"/>
                </a:solidFill>
                <a:effectLst/>
                <a:uLnTx/>
                <a:uFillTx/>
                <a:latin typeface="Arial"/>
                <a:ea typeface="+mn-ea"/>
                <a:cs typeface="+mn-cs"/>
              </a:rPr>
              <a:t> in the Medicare Program</a:t>
            </a:r>
          </a:p>
          <a:p>
            <a:pPr marL="274320" marR="0" lvl="0" indent="-274320" algn="l" defTabSz="914400" rtl="0" eaLnBrk="1" fontAlgn="auto" latinLnBrk="0" hangingPunct="1">
              <a:lnSpc>
                <a:spcPct val="110000"/>
              </a:lnSpc>
              <a:spcBef>
                <a:spcPts val="300"/>
              </a:spcBef>
              <a:spcAft>
                <a:spcPts val="0"/>
              </a:spcAft>
              <a:buClrTx/>
              <a:buSzTx/>
              <a:buFont typeface="Arial"/>
              <a:buChar char="•"/>
              <a:tabLst/>
              <a:defRPr/>
            </a:pPr>
            <a:r>
              <a:rPr kumimoji="0" lang="en-US" b="0" i="0" u="none" strike="noStrike" kern="1200" cap="none" spc="0" normalizeH="0" baseline="0" noProof="0" dirty="0">
                <a:ln>
                  <a:noFill/>
                </a:ln>
                <a:solidFill>
                  <a:srgbClr val="404040"/>
                </a:solidFill>
                <a:effectLst/>
                <a:uLnTx/>
                <a:uFillTx/>
                <a:latin typeface="Arial"/>
                <a:ea typeface="+mn-ea"/>
                <a:cs typeface="+mn-cs"/>
              </a:rPr>
              <a:t>Identify major FWA laws and regulations</a:t>
            </a:r>
          </a:p>
          <a:p>
            <a:pPr marL="274320" marR="0" lvl="0" indent="-274320" algn="l" defTabSz="914400" rtl="0" eaLnBrk="1" fontAlgn="auto" latinLnBrk="0" hangingPunct="1">
              <a:lnSpc>
                <a:spcPct val="110000"/>
              </a:lnSpc>
              <a:spcBef>
                <a:spcPts val="300"/>
              </a:spcBef>
              <a:spcAft>
                <a:spcPts val="0"/>
              </a:spcAft>
              <a:buClrTx/>
              <a:buSzTx/>
              <a:buFont typeface="Arial"/>
              <a:buChar char="•"/>
              <a:tabLst/>
              <a:defRPr/>
            </a:pPr>
            <a:r>
              <a:rPr kumimoji="0" lang="en-US" b="0" i="0" u="none" strike="noStrike" kern="1200" cap="none" spc="0" normalizeH="0" baseline="0" noProof="0" dirty="0">
                <a:ln>
                  <a:noFill/>
                </a:ln>
                <a:solidFill>
                  <a:srgbClr val="404040"/>
                </a:solidFill>
                <a:effectLst/>
                <a:uLnTx/>
                <a:uFillTx/>
                <a:latin typeface="Arial"/>
                <a:ea typeface="+mn-ea"/>
                <a:cs typeface="+mn-cs"/>
              </a:rPr>
              <a:t>Recognize potential consequences and violation penalties</a:t>
            </a:r>
          </a:p>
          <a:p>
            <a:pPr marL="274320" marR="0" lvl="0" indent="-274320" algn="l" defTabSz="914400" rtl="0" eaLnBrk="1" fontAlgn="auto" latinLnBrk="0" hangingPunct="1">
              <a:lnSpc>
                <a:spcPct val="110000"/>
              </a:lnSpc>
              <a:spcBef>
                <a:spcPts val="300"/>
              </a:spcBef>
              <a:spcAft>
                <a:spcPts val="0"/>
              </a:spcAft>
              <a:buClrTx/>
              <a:buSzTx/>
              <a:buFont typeface="Arial"/>
              <a:buChar char="•"/>
              <a:tabLst/>
              <a:defRPr/>
            </a:pPr>
            <a:r>
              <a:rPr kumimoji="0" lang="en-US" b="0" i="0" u="none" strike="noStrike" kern="1200" cap="none" spc="0" normalizeH="0" baseline="0" noProof="0" dirty="0">
                <a:ln>
                  <a:noFill/>
                </a:ln>
                <a:solidFill>
                  <a:srgbClr val="404040"/>
                </a:solidFill>
                <a:effectLst/>
                <a:uLnTx/>
                <a:uFillTx/>
                <a:latin typeface="Arial"/>
                <a:ea typeface="+mn-ea"/>
                <a:cs typeface="+mn-cs"/>
              </a:rPr>
              <a:t>Identify methods to prevent FWA</a:t>
            </a:r>
          </a:p>
          <a:p>
            <a:pPr marL="274320" marR="0" lvl="0" indent="-274320" algn="l" defTabSz="914400" rtl="0" eaLnBrk="1" fontAlgn="auto" latinLnBrk="0" hangingPunct="1">
              <a:lnSpc>
                <a:spcPct val="110000"/>
              </a:lnSpc>
              <a:spcBef>
                <a:spcPts val="300"/>
              </a:spcBef>
              <a:spcAft>
                <a:spcPts val="0"/>
              </a:spcAft>
              <a:buClrTx/>
              <a:buSzTx/>
              <a:buFont typeface="Arial"/>
              <a:buChar char="•"/>
              <a:tabLst/>
              <a:defRPr/>
            </a:pPr>
            <a:r>
              <a:rPr kumimoji="0" lang="en-US" b="0" i="0" u="none" strike="noStrike" kern="1200" cap="none" spc="0" normalizeH="0" baseline="0" noProof="0" dirty="0">
                <a:ln>
                  <a:noFill/>
                </a:ln>
                <a:solidFill>
                  <a:srgbClr val="404040"/>
                </a:solidFill>
                <a:effectLst/>
                <a:uLnTx/>
                <a:uFillTx/>
                <a:latin typeface="Arial"/>
                <a:ea typeface="+mn-ea"/>
                <a:cs typeface="+mn-cs"/>
              </a:rPr>
              <a:t>Identify how to report FWA</a:t>
            </a:r>
          </a:p>
          <a:p>
            <a:pPr marL="274320" marR="0" lvl="0" indent="-274320" algn="l" defTabSz="914400" rtl="0" eaLnBrk="1" fontAlgn="auto" latinLnBrk="0" hangingPunct="1">
              <a:lnSpc>
                <a:spcPct val="110000"/>
              </a:lnSpc>
              <a:spcBef>
                <a:spcPts val="300"/>
              </a:spcBef>
              <a:spcAft>
                <a:spcPts val="0"/>
              </a:spcAft>
              <a:buClrTx/>
              <a:buSzTx/>
              <a:buFont typeface="Arial"/>
              <a:buChar char="•"/>
              <a:tabLst/>
              <a:defRPr/>
            </a:pPr>
            <a:r>
              <a:rPr kumimoji="0" lang="en-US" b="0" i="0" u="none" strike="noStrike" kern="1200" cap="none" spc="0" normalizeH="0" baseline="0" noProof="0" dirty="0">
                <a:ln>
                  <a:noFill/>
                </a:ln>
                <a:solidFill>
                  <a:srgbClr val="404040"/>
                </a:solidFill>
                <a:effectLst/>
                <a:uLnTx/>
                <a:uFillTx/>
                <a:latin typeface="Arial"/>
                <a:ea typeface="+mn-ea"/>
                <a:cs typeface="+mn-cs"/>
              </a:rPr>
              <a:t>Recognize how to correct FWA</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18a of 20</a:t>
            </a:r>
          </a:p>
        </p:txBody>
      </p:sp>
      <p:sp>
        <p:nvSpPr>
          <p:cNvPr id="16" name="Body"/>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Review Question (1 of 2)</a:t>
            </a:r>
          </a:p>
          <a:p>
            <a:pPr marL="0" lvl="0" indent="0" algn="l">
              <a:lnSpc>
                <a:spcPct val="110000"/>
              </a:lnSpc>
              <a:spcBef>
                <a:spcPts val="900"/>
              </a:spcBef>
              <a:buNone/>
            </a:pPr>
            <a:r>
              <a:rPr lang="en-US" b="1" dirty="0">
                <a:solidFill>
                  <a:srgbClr val="404040"/>
                </a:solidFill>
                <a:latin typeface="Arial"/>
              </a:rPr>
              <a:t>Select the correct answer.</a:t>
            </a:r>
          </a:p>
          <a:p>
            <a:pPr marL="0" lvl="0" indent="0" algn="l">
              <a:lnSpc>
                <a:spcPct val="110000"/>
              </a:lnSpc>
              <a:spcBef>
                <a:spcPts val="900"/>
              </a:spcBef>
              <a:buNone/>
            </a:pPr>
            <a:r>
              <a:rPr lang="en-US" dirty="0">
                <a:solidFill>
                  <a:srgbClr val="404040"/>
                </a:solidFill>
                <a:latin typeface="Arial"/>
              </a:rPr>
              <a:t>Which of these requires intent to get paid and knowledge the actions are wrong?</a:t>
            </a:r>
          </a:p>
          <a:p>
            <a:pPr marL="285750" lvl="0" indent="-285750" algn="l">
              <a:lnSpc>
                <a:spcPct val="110000"/>
              </a:lnSpc>
              <a:spcBef>
                <a:spcPts val="900"/>
              </a:spcBef>
              <a:buFont typeface="Arial" panose="020B0604020202020204" pitchFamily="34" charset="0"/>
              <a:buChar char="•"/>
            </a:pPr>
            <a:r>
              <a:rPr lang="en-US" b="1" dirty="0">
                <a:solidFill>
                  <a:srgbClr val="404040"/>
                </a:solidFill>
                <a:latin typeface="Arial"/>
              </a:rPr>
              <a:t>A. Fraud</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B. Abuse</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C. Waste</a:t>
            </a:r>
          </a:p>
          <a:p>
            <a:pPr marL="0" lvl="0" indent="0" algn="l">
              <a:lnSpc>
                <a:spcPct val="110000"/>
              </a:lnSpc>
              <a:spcBef>
                <a:spcPts val="900"/>
              </a:spcBef>
              <a:buNone/>
            </a:pPr>
            <a:r>
              <a:rPr lang="en-US" dirty="0">
                <a:solidFill>
                  <a:srgbClr val="404040"/>
                </a:solidFill>
                <a:latin typeface="Arial"/>
              </a:rPr>
              <a:t>Correct answer: A. Fraud.</a:t>
            </a:r>
          </a:p>
        </p:txBody>
      </p:sp>
      <p:sp>
        <p:nvSpPr>
          <p:cNvPr id="2" name="Title 1">
            <a:extLst>
              <a:ext uri="{FF2B5EF4-FFF2-40B4-BE49-F238E27FC236}">
                <a16:creationId xmlns:a16="http://schemas.microsoft.com/office/drawing/2014/main" id="{5AC7BE2B-7F8A-26DD-7D5F-10AF9E771CBB}"/>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Lesson 1 Review Question (1 of 2) Answer</a:t>
            </a:r>
          </a:p>
        </p:txBody>
      </p:sp>
    </p:spTree>
    <p:extLst>
      <p:ext uri="{BB962C8B-B14F-4D97-AF65-F5344CB8AC3E}">
        <p14:creationId xmlns:p14="http://schemas.microsoft.com/office/powerpoint/2010/main" val="12779216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a:solidFill>
                  <a:srgbClr val="FFFFFF"/>
                </a:solidFill>
                <a:latin typeface="Arial"/>
              </a:rPr>
              <a:t>Page 19 of 20</a:t>
            </a:r>
          </a:p>
        </p:txBody>
      </p:sp>
      <p:sp>
        <p:nvSpPr>
          <p:cNvPr id="16" name="Body"/>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Review Question (2 of 2)</a:t>
            </a:r>
          </a:p>
          <a:p>
            <a:pPr marL="0" lvl="0" indent="0" algn="l">
              <a:lnSpc>
                <a:spcPct val="110000"/>
              </a:lnSpc>
              <a:spcBef>
                <a:spcPts val="900"/>
              </a:spcBef>
              <a:buNone/>
            </a:pPr>
            <a:r>
              <a:rPr lang="en-US" b="1" dirty="0">
                <a:solidFill>
                  <a:srgbClr val="404040"/>
                </a:solidFill>
                <a:latin typeface="Arial"/>
              </a:rPr>
              <a:t>Select the correct answer.</a:t>
            </a:r>
          </a:p>
          <a:p>
            <a:pPr marL="0" lvl="0" indent="0" algn="l">
              <a:lnSpc>
                <a:spcPct val="110000"/>
              </a:lnSpc>
              <a:spcBef>
                <a:spcPts val="900"/>
              </a:spcBef>
              <a:buNone/>
            </a:pPr>
            <a:r>
              <a:rPr lang="en-US" dirty="0">
                <a:solidFill>
                  <a:srgbClr val="404040"/>
                </a:solidFill>
                <a:latin typeface="Arial"/>
              </a:rPr>
              <a:t>Which of these is </a:t>
            </a:r>
            <a:r>
              <a:rPr lang="en-US" b="1" dirty="0">
                <a:solidFill>
                  <a:srgbClr val="404040"/>
                </a:solidFill>
                <a:latin typeface="Arial"/>
              </a:rPr>
              <a:t>NOT</a:t>
            </a:r>
            <a:r>
              <a:rPr lang="en-US" dirty="0">
                <a:solidFill>
                  <a:srgbClr val="404040"/>
                </a:solidFill>
                <a:latin typeface="Arial"/>
              </a:rPr>
              <a:t> a potential penalty for violating laws or regulations prohibiting fraud, waste, and abuse (FWA)?</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A. Civil monetary penalties (CMPs)</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B. Deportation</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C. Exclusion from participation in all federal health care programs</a:t>
            </a:r>
          </a:p>
        </p:txBody>
      </p:sp>
      <p:sp>
        <p:nvSpPr>
          <p:cNvPr id="2" name="Title 1">
            <a:extLst>
              <a:ext uri="{FF2B5EF4-FFF2-40B4-BE49-F238E27FC236}">
                <a16:creationId xmlns:a16="http://schemas.microsoft.com/office/drawing/2014/main" id="{0A930732-6F44-2396-45D7-1FCC901F19F0}"/>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Lesson 1 Review Question (2 of 2)</a:t>
            </a:r>
          </a:p>
        </p:txBody>
      </p:sp>
    </p:spTree>
    <p:extLst>
      <p:ext uri="{BB962C8B-B14F-4D97-AF65-F5344CB8AC3E}">
        <p14:creationId xmlns:p14="http://schemas.microsoft.com/office/powerpoint/2010/main" val="12779216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a:solidFill>
                  <a:srgbClr val="FFFFFF"/>
                </a:solidFill>
                <a:latin typeface="Arial"/>
              </a:rPr>
              <a:t>Lesson 1: What’s Fraud, Waste &amp; Abuse?</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19a of 20</a:t>
            </a:r>
          </a:p>
        </p:txBody>
      </p:sp>
      <p:sp>
        <p:nvSpPr>
          <p:cNvPr id="16" name="Body"/>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Review Question (2 of 2)</a:t>
            </a:r>
          </a:p>
          <a:p>
            <a:pPr marL="0" lvl="0" indent="0" algn="l">
              <a:lnSpc>
                <a:spcPct val="110000"/>
              </a:lnSpc>
              <a:spcBef>
                <a:spcPts val="900"/>
              </a:spcBef>
              <a:buNone/>
            </a:pPr>
            <a:r>
              <a:rPr lang="en-US" b="1" dirty="0">
                <a:solidFill>
                  <a:srgbClr val="404040"/>
                </a:solidFill>
                <a:latin typeface="Arial"/>
              </a:rPr>
              <a:t>Select the correct answer.</a:t>
            </a:r>
          </a:p>
          <a:p>
            <a:pPr marL="0" lvl="0" indent="0" algn="l">
              <a:lnSpc>
                <a:spcPct val="110000"/>
              </a:lnSpc>
              <a:spcBef>
                <a:spcPts val="900"/>
              </a:spcBef>
              <a:buNone/>
            </a:pPr>
            <a:r>
              <a:rPr lang="en-US" dirty="0">
                <a:solidFill>
                  <a:srgbClr val="404040"/>
                </a:solidFill>
                <a:latin typeface="Arial"/>
              </a:rPr>
              <a:t>Which of these is </a:t>
            </a:r>
            <a:r>
              <a:rPr lang="en-US" b="1" dirty="0">
                <a:solidFill>
                  <a:srgbClr val="404040"/>
                </a:solidFill>
                <a:latin typeface="Arial"/>
              </a:rPr>
              <a:t>NOT</a:t>
            </a:r>
            <a:r>
              <a:rPr lang="en-US" dirty="0">
                <a:solidFill>
                  <a:srgbClr val="404040"/>
                </a:solidFill>
                <a:latin typeface="Arial"/>
              </a:rPr>
              <a:t> a potential penalty for violating laws or regulations prohibiting fraud, waste, and abuse (FWA)?</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A. Civil monetary penalties (CMPs)</a:t>
            </a:r>
          </a:p>
          <a:p>
            <a:pPr marL="285750" lvl="0" indent="-285750" algn="l">
              <a:lnSpc>
                <a:spcPct val="110000"/>
              </a:lnSpc>
              <a:spcBef>
                <a:spcPts val="900"/>
              </a:spcBef>
              <a:buFont typeface="Arial" panose="020B0604020202020204" pitchFamily="34" charset="0"/>
              <a:buChar char="•"/>
            </a:pPr>
            <a:r>
              <a:rPr lang="en-US" b="1" dirty="0">
                <a:solidFill>
                  <a:srgbClr val="404040"/>
                </a:solidFill>
                <a:latin typeface="Arial"/>
              </a:rPr>
              <a:t>B. Deportation</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C. Exclusion from participation in all federal health care programs</a:t>
            </a:r>
          </a:p>
          <a:p>
            <a:pPr marL="0" lvl="0" indent="0" algn="l">
              <a:lnSpc>
                <a:spcPct val="110000"/>
              </a:lnSpc>
              <a:spcBef>
                <a:spcPts val="900"/>
              </a:spcBef>
              <a:buNone/>
            </a:pPr>
            <a:r>
              <a:rPr lang="en-US" dirty="0">
                <a:solidFill>
                  <a:srgbClr val="404040"/>
                </a:solidFill>
                <a:latin typeface="Arial"/>
              </a:rPr>
              <a:t>Correct answer: B. Deportation.</a:t>
            </a:r>
          </a:p>
        </p:txBody>
      </p:sp>
      <p:sp>
        <p:nvSpPr>
          <p:cNvPr id="2" name="Title 1">
            <a:extLst>
              <a:ext uri="{FF2B5EF4-FFF2-40B4-BE49-F238E27FC236}">
                <a16:creationId xmlns:a16="http://schemas.microsoft.com/office/drawing/2014/main" id="{F6413AF7-D754-4239-0253-E69642F58C85}"/>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Lesson 1 Review Question (2 of 2) Answer</a:t>
            </a:r>
          </a:p>
        </p:txBody>
      </p:sp>
    </p:spTree>
    <p:extLst>
      <p:ext uri="{BB962C8B-B14F-4D97-AF65-F5344CB8AC3E}">
        <p14:creationId xmlns:p14="http://schemas.microsoft.com/office/powerpoint/2010/main" val="12779216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D18C1E-5947-8697-A21D-3EF40D6D892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FF55CFC-5639-F732-797E-67DB96CED2C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0"/>
            <a:ext cx="12192000" cy="6858000"/>
          </a:xfrm>
          <a:prstGeom prst="rect">
            <a:avLst/>
          </a:prstGeom>
        </p:spPr>
      </p:pic>
      <p:sp>
        <p:nvSpPr>
          <p:cNvPr id="11" name="GreenBand">
            <a:extLst>
              <a:ext uri="{FF2B5EF4-FFF2-40B4-BE49-F238E27FC236}">
                <a16:creationId xmlns:a16="http://schemas.microsoft.com/office/drawing/2014/main" id="{E87D038F-3ACB-6ED5-2E29-77E2C129B9D7}"/>
              </a:ext>
              <a:ext uri="{C183D7F6-B498-43B3-948B-1728B52AA6E4}">
                <adec:decorative xmlns:adec="http://schemas.microsoft.com/office/drawing/2017/decorative" val="1"/>
              </a:ext>
            </a:extLst>
          </p:cNvPr>
          <p:cNvSpPr/>
          <p:nvPr/>
        </p:nvSpPr>
        <p:spPr>
          <a:xfrm>
            <a:off x="0" y="595959"/>
            <a:ext cx="12192000" cy="300000"/>
          </a:xfrm>
          <a:prstGeom prst="rect">
            <a:avLst/>
          </a:prstGeom>
          <a:solidFill>
            <a:srgbClr val="0F6E62"/>
          </a:solidFill>
        </p:spPr>
        <p:txBody>
          <a:bodyPr/>
          <a:lstStyle/>
          <a:p>
            <a:endParaRPr lang="en-US"/>
          </a:p>
        </p:txBody>
      </p:sp>
      <p:sp>
        <p:nvSpPr>
          <p:cNvPr id="2" name="TitleBar">
            <a:extLst>
              <a:ext uri="{FF2B5EF4-FFF2-40B4-BE49-F238E27FC236}">
                <a16:creationId xmlns:a16="http://schemas.microsoft.com/office/drawing/2014/main" id="{B8A527FC-40B3-348B-1B03-1F74D8B834E9}"/>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2" name="FooterBar">
            <a:extLst>
              <a:ext uri="{FF2B5EF4-FFF2-40B4-BE49-F238E27FC236}">
                <a16:creationId xmlns:a16="http://schemas.microsoft.com/office/drawing/2014/main" id="{DA954AE8-EF90-A610-1C33-57BADADD594C}"/>
              </a:ext>
              <a:ext uri="{C183D7F6-B498-43B3-948B-1728B52AA6E4}">
                <adec:decorative xmlns:adec="http://schemas.microsoft.com/office/drawing/2017/decorative" val="1"/>
              </a:ext>
            </a:extLst>
          </p:cNvPr>
          <p:cNvSpPr/>
          <p:nvPr/>
        </p:nvSpPr>
        <p:spPr>
          <a:xfrm>
            <a:off x="8801100" y="6513766"/>
            <a:ext cx="3390900" cy="30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8C30E93A-6D67-814C-E23C-27C9B0AEE120}"/>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dirty="0">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30A64CAA-97CD-47BD-7AC3-DB2CD14A48AA}"/>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Lesson 1: What’s Fraud, Waste &amp; Abuse?</a:t>
            </a:r>
          </a:p>
        </p:txBody>
      </p:sp>
      <p:sp>
        <p:nvSpPr>
          <p:cNvPr id="15" name="FooterTxt">
            <a:extLst>
              <a:ext uri="{FF2B5EF4-FFF2-40B4-BE49-F238E27FC236}">
                <a16:creationId xmlns:a16="http://schemas.microsoft.com/office/drawing/2014/main" id="{C3936203-1BE7-A3A4-99E6-029BB81353BC}"/>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20 of 20</a:t>
            </a:r>
          </a:p>
        </p:txBody>
      </p:sp>
      <p:sp>
        <p:nvSpPr>
          <p:cNvPr id="16" name="Body">
            <a:extLst>
              <a:ext uri="{FF2B5EF4-FFF2-40B4-BE49-F238E27FC236}">
                <a16:creationId xmlns:a16="http://schemas.microsoft.com/office/drawing/2014/main" id="{D99D280F-A895-2E7E-3D76-5746657BC823}"/>
              </a:ext>
            </a:extLst>
          </p:cNvPr>
          <p:cNvSpPr>
            <a:spLocks noGrp="1"/>
          </p:cNvSpPr>
          <p:nvPr/>
        </p:nvSpPr>
        <p:spPr>
          <a:xfrm>
            <a:off x="560000" y="1100000"/>
            <a:ext cx="6804186"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You’ve Completed Lesson 1: What’s Fraud, Waste &amp; Abuse?</a:t>
            </a:r>
          </a:p>
          <a:p>
            <a:pPr lvl="0">
              <a:lnSpc>
                <a:spcPct val="110000"/>
              </a:lnSpc>
              <a:spcBef>
                <a:spcPts val="900"/>
              </a:spcBef>
            </a:pPr>
            <a:r>
              <a:rPr lang="en-US" dirty="0">
                <a:solidFill>
                  <a:srgbClr val="404040"/>
                </a:solidFill>
                <a:latin typeface="Arial"/>
              </a:rPr>
              <a:t>Now that you’ve learned about </a:t>
            </a:r>
            <a:r>
              <a:rPr lang="en-US" dirty="0">
                <a:solidFill>
                  <a:srgbClr val="404040"/>
                </a:solidFill>
                <a:latin typeface="Arial"/>
                <a:hlinkClick r:id="rId4" action="ppaction://hlinksldjump" tooltip="Fraud, Waste, and Abuse (view all acronyms)"/>
              </a:rPr>
              <a:t>FWA</a:t>
            </a:r>
            <a:r>
              <a:rPr lang="en-US" dirty="0">
                <a:solidFill>
                  <a:srgbClr val="404040"/>
                </a:solidFill>
                <a:latin typeface="Arial"/>
              </a:rPr>
              <a:t> and the laws and regulations prohibiting it, let’s look closer at your role in the fight against FWA.</a:t>
            </a:r>
          </a:p>
        </p:txBody>
      </p:sp>
      <p:sp>
        <p:nvSpPr>
          <p:cNvPr id="4" name="Title 1">
            <a:extLst>
              <a:ext uri="{FF2B5EF4-FFF2-40B4-BE49-F238E27FC236}">
                <a16:creationId xmlns:a16="http://schemas.microsoft.com/office/drawing/2014/main" id="{0E828D58-7216-2898-5F3C-DC1178725A34}"/>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Lesson 1 Completed</a:t>
            </a:r>
          </a:p>
        </p:txBody>
      </p:sp>
    </p:spTree>
    <p:extLst>
      <p:ext uri="{BB962C8B-B14F-4D97-AF65-F5344CB8AC3E}">
        <p14:creationId xmlns:p14="http://schemas.microsoft.com/office/powerpoint/2010/main" val="31083468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245B14-A068-9BA3-96DF-C3B0D9E4CFA4}"/>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6E01D09C-5829-1416-6501-9E30FB2B5BE0}"/>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1158"/>
            <a:ext cx="12192000" cy="6858000"/>
          </a:xfrm>
          <a:prstGeom prst="rect">
            <a:avLst/>
          </a:prstGeom>
        </p:spPr>
      </p:pic>
      <p:sp>
        <p:nvSpPr>
          <p:cNvPr id="10" name="TitleBar">
            <a:extLst>
              <a:ext uri="{FF2B5EF4-FFF2-40B4-BE49-F238E27FC236}">
                <a16:creationId xmlns:a16="http://schemas.microsoft.com/office/drawing/2014/main" id="{09FAF19C-404B-DCA3-DF5D-DC4C0F66B76C}"/>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91533CFC-CA11-397A-749D-CFD429BA8FFA}"/>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3" name="TitleTxt">
            <a:extLst>
              <a:ext uri="{FF2B5EF4-FFF2-40B4-BE49-F238E27FC236}">
                <a16:creationId xmlns:a16="http://schemas.microsoft.com/office/drawing/2014/main" id="{10DF7037-E5BD-0E03-7FD7-04C62320DA77}"/>
              </a:ext>
              <a:ext uri="{C183D7F6-B498-43B3-948B-1728B52AA6E4}">
                <adec:decorative xmlns:adec="http://schemas.microsoft.com/office/drawing/2017/decorative" val="1"/>
              </a:ext>
            </a:extLst>
          </p:cNvPr>
          <p:cNvSpPr>
            <a:spLocks/>
          </p:cNvSpPr>
          <p:nvPr/>
        </p:nvSpPr>
        <p:spPr>
          <a:xfrm>
            <a:off x="520000" y="0"/>
            <a:ext cx="11152000" cy="600000"/>
          </a:xfrm>
          <a:prstGeom prst="rect">
            <a:avLst/>
          </a:prstGeo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FF"/>
                </a:solidFill>
                <a:effectLst/>
                <a:uLnTx/>
                <a:uFillTx/>
                <a:latin typeface="Arial"/>
                <a:ea typeface="+mn-ea"/>
                <a:cs typeface="+mn-cs"/>
              </a:rPr>
              <a:t>Combating Medicare Parts C &amp; D Fraud, Waste &amp; Abuse</a:t>
            </a:r>
            <a:endParaRPr kumimoji="0" lang="en-US" sz="2400" b="1" i="0" u="none" strike="noStrike" kern="1200" cap="none" spc="0" normalizeH="0" baseline="0" noProof="0" dirty="0">
              <a:ln>
                <a:noFill/>
              </a:ln>
              <a:solidFill>
                <a:srgbClr val="FFFFFF"/>
              </a:solidFill>
              <a:effectLst/>
              <a:uLnTx/>
              <a:uFillTx/>
              <a:latin typeface="Arial"/>
              <a:ea typeface="+mn-ea"/>
              <a:cs typeface="+mn-cs"/>
            </a:endParaRPr>
          </a:p>
        </p:txBody>
      </p:sp>
      <p:sp>
        <p:nvSpPr>
          <p:cNvPr id="2" name="SectionTxt">
            <a:extLst>
              <a:ext uri="{FF2B5EF4-FFF2-40B4-BE49-F238E27FC236}">
                <a16:creationId xmlns:a16="http://schemas.microsoft.com/office/drawing/2014/main" id="{9308793B-8AEB-FDCA-CAE9-5B1D78B34BB2}"/>
              </a:ext>
              <a:ext uri="{C183D7F6-B498-43B3-948B-1728B52AA6E4}">
                <adec:decorative xmlns:adec="http://schemas.microsoft.com/office/drawing/2017/decorative" val="0"/>
              </a:ext>
            </a:extLst>
          </p:cNvPr>
          <p:cNvSpPr>
            <a:spLocks noGrp="1"/>
          </p:cNvSpPr>
          <p:nvPr>
            <p:ph type="title" idx="4294967295"/>
          </p:nvPr>
        </p:nvSpPr>
        <p:spPr>
          <a:xfrm>
            <a:off x="520000" y="600000"/>
            <a:ext cx="11152000" cy="300000"/>
          </a:xfrm>
          <a:prstGeom prst="rect">
            <a:avLst/>
          </a:prstGeo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lvl="0">
              <a:lnSpc>
                <a:spcPct val="110000"/>
              </a:lnSpc>
              <a:spcBef>
                <a:spcPts val="0"/>
              </a:spcBef>
              <a:defRPr/>
            </a:pPr>
            <a:r>
              <a:rPr lang="en-US" sz="1400" b="1" dirty="0">
                <a:solidFill>
                  <a:srgbClr val="FFFFFF"/>
                </a:solidFill>
                <a:latin typeface="Arial"/>
              </a:rPr>
              <a:t>Up Next: </a:t>
            </a:r>
            <a:r>
              <a:rPr kumimoji="0" lang="en-US" sz="1400" b="1" i="0" u="none" strike="noStrike" kern="1200" cap="none" spc="0" normalizeH="0" baseline="0" noProof="0" dirty="0">
                <a:ln>
                  <a:noFill/>
                </a:ln>
                <a:solidFill>
                  <a:srgbClr val="FFFFFF"/>
                </a:solidFill>
                <a:effectLst/>
                <a:uLnTx/>
                <a:uFillTx/>
                <a:latin typeface="Arial"/>
                <a:ea typeface="+mn-ea"/>
                <a:cs typeface="+mn-cs"/>
              </a:rPr>
              <a:t>Lesson 2: Your Role in the Fight Against Fraud, Waste, and Abuse</a:t>
            </a:r>
          </a:p>
        </p:txBody>
      </p:sp>
      <p:sp>
        <p:nvSpPr>
          <p:cNvPr id="16" name="Body">
            <a:extLst>
              <a:ext uri="{FF2B5EF4-FFF2-40B4-BE49-F238E27FC236}">
                <a16:creationId xmlns:a16="http://schemas.microsoft.com/office/drawing/2014/main" id="{193CF6BD-69F2-9940-B252-1BCD8F95CB21}"/>
              </a:ext>
            </a:extLst>
          </p:cNvPr>
          <p:cNvSpPr>
            <a:spLocks noGrp="1"/>
          </p:cNvSpPr>
          <p:nvPr/>
        </p:nvSpPr>
        <p:spPr>
          <a:xfrm>
            <a:off x="560000" y="1080811"/>
            <a:ext cx="7880000" cy="1533689"/>
          </a:xfrm>
          <a:prstGeom prst="rect">
            <a:avLst/>
          </a:prstGeom>
          <a:noFill/>
        </p:spPr>
        <p:txBody>
          <a:bodyPr wrap="square" lIns="0" tIns="0" rIns="0" bIns="0" anchor="t">
            <a:noAutofit/>
          </a:bodyPr>
          <a:lstStyle/>
          <a:p>
            <a:pPr marL="0" lvl="0" indent="0" algn="l">
              <a:lnSpc>
                <a:spcPct val="108000"/>
              </a:lnSpc>
              <a:spcBef>
                <a:spcPts val="0"/>
              </a:spcBef>
              <a:buNone/>
            </a:pPr>
            <a:r>
              <a:rPr lang="en-US" sz="2200" b="1" dirty="0">
                <a:solidFill>
                  <a:srgbClr val="1F5C9E"/>
                </a:solidFill>
                <a:latin typeface="Arial"/>
              </a:rPr>
              <a:t>Combating Medicare Parts C &amp; D Fraud, Waste &amp; Abuse </a:t>
            </a:r>
          </a:p>
          <a:p>
            <a:pPr marL="0" lvl="0" indent="0" algn="l">
              <a:lnSpc>
                <a:spcPct val="108000"/>
              </a:lnSpc>
              <a:spcBef>
                <a:spcPts val="0"/>
              </a:spcBef>
              <a:buNone/>
            </a:pPr>
            <a:r>
              <a:rPr lang="en-US" sz="1700" dirty="0">
                <a:solidFill>
                  <a:srgbClr val="404040"/>
                </a:solidFill>
                <a:latin typeface="Arial"/>
              </a:rPr>
              <a:t>In this 45-minute course, learn about fraud, waste, and abuse (FWA) laws and regulations; consequences and penalties of violations; and how Medicare Parts C and D employees can recognize and prevent FWA.</a:t>
            </a:r>
          </a:p>
        </p:txBody>
      </p:sp>
      <p:sp>
        <p:nvSpPr>
          <p:cNvPr id="18" name="MenuTxt">
            <a:extLst>
              <a:ext uri="{FF2B5EF4-FFF2-40B4-BE49-F238E27FC236}">
                <a16:creationId xmlns:a16="http://schemas.microsoft.com/office/drawing/2014/main" id="{9BF525EB-C0E7-70A4-5377-76BD1DEEC79D}"/>
              </a:ext>
            </a:extLst>
          </p:cNvPr>
          <p:cNvSpPr>
            <a:spLocks noGrp="1"/>
          </p:cNvSpPr>
          <p:nvPr/>
        </p:nvSpPr>
        <p:spPr>
          <a:xfrm>
            <a:off x="1155560" y="2914500"/>
            <a:ext cx="7611627" cy="1830000"/>
          </a:xfrm>
          <a:prstGeom prst="rect">
            <a:avLst/>
          </a:prstGeom>
          <a:noFill/>
        </p:spPr>
        <p:txBody>
          <a:bodyPr wrap="square" lIns="0" tIns="0" rIns="0" bIns="0" anchor="t">
            <a:noAutofit/>
          </a:bodyPr>
          <a:lstStyle/>
          <a:p>
            <a:pPr marL="0" lvl="0" indent="0" algn="l">
              <a:lnSpc>
                <a:spcPct val="110000"/>
              </a:lnSpc>
              <a:spcBef>
                <a:spcPts val="0"/>
              </a:spcBef>
              <a:buNone/>
            </a:pPr>
            <a:r>
              <a:rPr lang="en-US" sz="1700" u="sng" dirty="0">
                <a:solidFill>
                  <a:srgbClr val="1B65A6"/>
                </a:solidFill>
                <a:latin typeface="Arial"/>
                <a:hlinkClick r:id="rId4" action="ppaction://hlinksldjump">
                  <a:extLst>
                    <a:ext uri="{A12FA001-AC4F-418D-AE19-62706E023703}">
                      <ahyp:hlinkClr xmlns:ahyp="http://schemas.microsoft.com/office/drawing/2018/hyperlinkcolor" val="tx"/>
                    </a:ext>
                  </a:extLst>
                </a:hlinkClick>
              </a:rPr>
              <a:t>Introduction (10 minutes)</a:t>
            </a:r>
            <a:endParaRPr lang="en-US" sz="1700" u="sng" dirty="0">
              <a:solidFill>
                <a:srgbClr val="1B65A6"/>
              </a:solidFill>
              <a:latin typeface="Arial"/>
            </a:endParaRPr>
          </a:p>
          <a:p>
            <a:pPr marL="0" lvl="0" indent="0" algn="l">
              <a:lnSpc>
                <a:spcPct val="110000"/>
              </a:lnSpc>
              <a:spcBef>
                <a:spcPts val="900"/>
              </a:spcBef>
              <a:buNone/>
            </a:pPr>
            <a:r>
              <a:rPr lang="en-US" sz="1700" u="sng" dirty="0">
                <a:solidFill>
                  <a:srgbClr val="1B65A6"/>
                </a:solidFill>
                <a:latin typeface="Arial"/>
              </a:rPr>
              <a:t>Lesson 1: What’s Fraud, Waste &amp; Abuse? (10 minutes)</a:t>
            </a:r>
          </a:p>
          <a:p>
            <a:pPr marL="0" lvl="0" indent="0" algn="l">
              <a:lnSpc>
                <a:spcPct val="110000"/>
              </a:lnSpc>
              <a:spcBef>
                <a:spcPts val="900"/>
              </a:spcBef>
              <a:buNone/>
            </a:pPr>
            <a:r>
              <a:rPr lang="en-US" sz="1700" b="1" dirty="0">
                <a:solidFill>
                  <a:srgbClr val="1B65A6"/>
                </a:solidFill>
                <a:latin typeface="Arial"/>
              </a:rPr>
              <a:t>Lesson 2: Your Role in the Fight Against Fraud, Waste &amp; Abuse (10 minutes)</a:t>
            </a:r>
          </a:p>
          <a:p>
            <a:pPr marL="0" lvl="0" indent="0" algn="l">
              <a:lnSpc>
                <a:spcPct val="110000"/>
              </a:lnSpc>
              <a:spcBef>
                <a:spcPts val="900"/>
              </a:spcBef>
              <a:buNone/>
            </a:pPr>
            <a:r>
              <a:rPr lang="en-US" sz="1700" u="sng" dirty="0">
                <a:solidFill>
                  <a:schemeClr val="bg2">
                    <a:lumMod val="50000"/>
                  </a:schemeClr>
                </a:solidFill>
                <a:latin typeface="Arial"/>
              </a:rPr>
              <a:t>Test (15 minutes)</a:t>
            </a:r>
          </a:p>
        </p:txBody>
      </p:sp>
      <p:grpSp>
        <p:nvGrpSpPr>
          <p:cNvPr id="5" name="Group 4">
            <a:extLst>
              <a:ext uri="{FF2B5EF4-FFF2-40B4-BE49-F238E27FC236}">
                <a16:creationId xmlns:a16="http://schemas.microsoft.com/office/drawing/2014/main" id="{F41C5CEB-A420-5558-B948-D1CD3C6F6C54}"/>
              </a:ext>
              <a:ext uri="{C183D7F6-B498-43B3-948B-1728B52AA6E4}">
                <adec:decorative xmlns:adec="http://schemas.microsoft.com/office/drawing/2017/decorative" val="1"/>
              </a:ext>
            </a:extLst>
          </p:cNvPr>
          <p:cNvGrpSpPr/>
          <p:nvPr/>
        </p:nvGrpSpPr>
        <p:grpSpPr>
          <a:xfrm>
            <a:off x="720369" y="2904452"/>
            <a:ext cx="302917" cy="302917"/>
            <a:chOff x="720369" y="2904452"/>
            <a:chExt cx="302917" cy="302917"/>
          </a:xfrm>
        </p:grpSpPr>
        <p:sp>
          <p:nvSpPr>
            <p:cNvPr id="4" name="Oval 3">
              <a:extLst>
                <a:ext uri="{FF2B5EF4-FFF2-40B4-BE49-F238E27FC236}">
                  <a16:creationId xmlns:a16="http://schemas.microsoft.com/office/drawing/2014/main" id="{F61644A3-D7CD-1C37-783F-680D1535F546}"/>
                </a:ext>
              </a:extLst>
            </p:cNvPr>
            <p:cNvSpPr/>
            <p:nvPr/>
          </p:nvSpPr>
          <p:spPr>
            <a:xfrm>
              <a:off x="720369" y="2904452"/>
              <a:ext cx="302917" cy="302917"/>
            </a:xfrm>
            <a:prstGeom prst="ellipse">
              <a:avLst/>
            </a:prstGeom>
            <a:solidFill>
              <a:srgbClr val="26AA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Checkmark with solid fill">
              <a:extLst>
                <a:ext uri="{FF2B5EF4-FFF2-40B4-BE49-F238E27FC236}">
                  <a16:creationId xmlns:a16="http://schemas.microsoft.com/office/drawing/2014/main" id="{D19B6DC2-AD9F-1B9B-7A24-30584C879C3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6054" y="2952769"/>
              <a:ext cx="228600" cy="228600"/>
            </a:xfrm>
            <a:prstGeom prst="rect">
              <a:avLst/>
            </a:prstGeom>
          </p:spPr>
        </p:pic>
      </p:grpSp>
      <p:grpSp>
        <p:nvGrpSpPr>
          <p:cNvPr id="6" name="Group 5">
            <a:extLst>
              <a:ext uri="{FF2B5EF4-FFF2-40B4-BE49-F238E27FC236}">
                <a16:creationId xmlns:a16="http://schemas.microsoft.com/office/drawing/2014/main" id="{4AE64CB1-87D2-765C-276D-B5B07EBCC12C}"/>
              </a:ext>
              <a:ext uri="{C183D7F6-B498-43B3-948B-1728B52AA6E4}">
                <adec:decorative xmlns:adec="http://schemas.microsoft.com/office/drawing/2017/decorative" val="1"/>
              </a:ext>
            </a:extLst>
          </p:cNvPr>
          <p:cNvGrpSpPr/>
          <p:nvPr/>
        </p:nvGrpSpPr>
        <p:grpSpPr>
          <a:xfrm>
            <a:off x="718895" y="3277541"/>
            <a:ext cx="302917" cy="302917"/>
            <a:chOff x="720369" y="2904452"/>
            <a:chExt cx="302917" cy="302917"/>
          </a:xfrm>
        </p:grpSpPr>
        <p:sp>
          <p:nvSpPr>
            <p:cNvPr id="7" name="Oval 6">
              <a:extLst>
                <a:ext uri="{FF2B5EF4-FFF2-40B4-BE49-F238E27FC236}">
                  <a16:creationId xmlns:a16="http://schemas.microsoft.com/office/drawing/2014/main" id="{9CA672BA-784D-B276-634D-74A5E5F804D2}"/>
                </a:ext>
              </a:extLst>
            </p:cNvPr>
            <p:cNvSpPr/>
            <p:nvPr/>
          </p:nvSpPr>
          <p:spPr>
            <a:xfrm>
              <a:off x="720369" y="2904452"/>
              <a:ext cx="302917" cy="302917"/>
            </a:xfrm>
            <a:prstGeom prst="ellipse">
              <a:avLst/>
            </a:prstGeom>
            <a:solidFill>
              <a:srgbClr val="26AA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Checkmark with solid fill">
              <a:extLst>
                <a:ext uri="{FF2B5EF4-FFF2-40B4-BE49-F238E27FC236}">
                  <a16:creationId xmlns:a16="http://schemas.microsoft.com/office/drawing/2014/main" id="{1CA35A7B-0047-F422-8284-877A588FA32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6054" y="2952769"/>
              <a:ext cx="228600" cy="228600"/>
            </a:xfrm>
            <a:prstGeom prst="rect">
              <a:avLst/>
            </a:prstGeom>
          </p:spPr>
        </p:pic>
      </p:grpSp>
    </p:spTree>
    <p:extLst>
      <p:ext uri="{BB962C8B-B14F-4D97-AF65-F5344CB8AC3E}">
        <p14:creationId xmlns:p14="http://schemas.microsoft.com/office/powerpoint/2010/main" val="26758623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5C3906-6670-BBBF-E538-E0E09A03C141}"/>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0BAFD97E-62A6-DCD0-1981-5C57A36A4429}"/>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EF2D9891-8616-D744-08A9-09F27CE94158}"/>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D75383BC-9031-9E99-8757-2535F108B637}"/>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D4A31272-D3B1-43A7-5F1A-D511785A2A2F}"/>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dirty="0">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52793EEB-FCC5-9F73-385C-832232106DBC}"/>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78052369-BF9B-6923-D268-0049D391A613}"/>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1 of 28</a:t>
            </a:r>
          </a:p>
        </p:txBody>
      </p:sp>
      <p:sp>
        <p:nvSpPr>
          <p:cNvPr id="16" name="Body">
            <a:extLst>
              <a:ext uri="{FF2B5EF4-FFF2-40B4-BE49-F238E27FC236}">
                <a16:creationId xmlns:a16="http://schemas.microsoft.com/office/drawing/2014/main" id="{728ACFF2-6329-704C-9EAF-130FBC63EC16}"/>
              </a:ext>
            </a:extLst>
          </p:cNvPr>
          <p:cNvSpPr>
            <a:spLocks noGrp="1"/>
          </p:cNvSpPr>
          <p:nvPr/>
        </p:nvSpPr>
        <p:spPr>
          <a:xfrm>
            <a:off x="560000" y="1120000"/>
            <a:ext cx="11072000" cy="4000000"/>
          </a:xfrm>
          <a:prstGeom prst="rect">
            <a:avLst/>
          </a:prstGeom>
          <a:noFill/>
        </p:spPr>
        <p:txBody>
          <a:bodyPr wrap="square" lIns="0" tIns="0" rIns="0" bIns="0" anchor="t">
            <a:noAutofit/>
          </a:bodyPr>
          <a:lstStyle/>
          <a:p>
            <a:pPr marL="0" lvl="0" indent="0" algn="l">
              <a:lnSpc>
                <a:spcPct val="110000"/>
              </a:lnSpc>
              <a:spcBef>
                <a:spcPts val="0"/>
              </a:spcBef>
              <a:buNone/>
            </a:pPr>
            <a:r>
              <a:rPr lang="en-US" sz="2400" b="1" dirty="0">
                <a:solidFill>
                  <a:srgbClr val="1F5C9E"/>
                </a:solidFill>
                <a:latin typeface="Arial"/>
              </a:rPr>
              <a:t>Lesson 2: Introduction &amp; Learning Objectives</a:t>
            </a:r>
          </a:p>
          <a:p>
            <a:pPr marL="0" lvl="0" indent="0" algn="l">
              <a:lnSpc>
                <a:spcPct val="110000"/>
              </a:lnSpc>
              <a:spcBef>
                <a:spcPts val="900"/>
              </a:spcBef>
              <a:buNone/>
            </a:pPr>
            <a:r>
              <a:rPr lang="en-US" dirty="0">
                <a:solidFill>
                  <a:srgbClr val="404040"/>
                </a:solidFill>
                <a:latin typeface="Arial"/>
              </a:rPr>
              <a:t>This lesson explains your role in the fight against fraud, waste, and abuse (FWA), including your responsibilities to prevent, report, and correct it. It should take you about 10 minutes to complete.</a:t>
            </a:r>
          </a:p>
          <a:p>
            <a:pPr lvl="0">
              <a:lnSpc>
                <a:spcPct val="110000"/>
              </a:lnSpc>
              <a:spcBef>
                <a:spcPts val="900"/>
              </a:spcBef>
            </a:pPr>
            <a:r>
              <a:rPr lang="en-US" dirty="0">
                <a:solidFill>
                  <a:srgbClr val="404040"/>
                </a:solidFill>
                <a:latin typeface="Arial"/>
              </a:rPr>
              <a:t>After completing this lesson, you should be able to identify how to prevent, report, and correct FWA.</a:t>
            </a:r>
          </a:p>
        </p:txBody>
      </p:sp>
      <p:sp>
        <p:nvSpPr>
          <p:cNvPr id="2" name="Title 1">
            <a:extLst>
              <a:ext uri="{FF2B5EF4-FFF2-40B4-BE49-F238E27FC236}">
                <a16:creationId xmlns:a16="http://schemas.microsoft.com/office/drawing/2014/main" id="{973A4830-8F06-FCA8-7C7F-D5873AF77C3C}"/>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Lesson 2: Introduction &amp; Learning Objectives</a:t>
            </a:r>
          </a:p>
        </p:txBody>
      </p:sp>
    </p:spTree>
    <p:extLst>
      <p:ext uri="{BB962C8B-B14F-4D97-AF65-F5344CB8AC3E}">
        <p14:creationId xmlns:p14="http://schemas.microsoft.com/office/powerpoint/2010/main" val="16840303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55E4F4-0280-BD00-E6AB-0A0A8A9D4065}"/>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1298A86F-EA8C-E723-B0A3-C5A54B0837ED}"/>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CCFF6C82-AA9F-B921-77C8-E69C0601546C}"/>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ECB6872B-AA2F-82C3-9D73-025B4FD510B2}"/>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44FB64BC-EC06-72F2-5C37-9FB0CB16E43B}"/>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297B29DD-70B1-1466-1976-0240082D8F11}"/>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E403803C-50DD-05FE-8464-D3D902810161}"/>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2 of 28</a:t>
            </a:r>
          </a:p>
        </p:txBody>
      </p:sp>
      <p:sp>
        <p:nvSpPr>
          <p:cNvPr id="16" name="Body">
            <a:extLst>
              <a:ext uri="{FF2B5EF4-FFF2-40B4-BE49-F238E27FC236}">
                <a16:creationId xmlns:a16="http://schemas.microsoft.com/office/drawing/2014/main" id="{5CB98CF4-0C6A-9EA0-1816-203CEB8FF953}"/>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Where Do I Fit In?</a:t>
            </a:r>
          </a:p>
          <a:p>
            <a:pPr marL="0" lvl="0" indent="0" algn="l">
              <a:lnSpc>
                <a:spcPct val="110000"/>
              </a:lnSpc>
              <a:spcBef>
                <a:spcPts val="900"/>
              </a:spcBef>
              <a:buNone/>
            </a:pPr>
            <a:r>
              <a:rPr lang="en-US" dirty="0">
                <a:solidFill>
                  <a:srgbClr val="404040"/>
                </a:solidFill>
                <a:latin typeface="Arial"/>
              </a:rPr>
              <a:t>As someone who provides health or administrative services to a Part C or D enrollee, you’re likely an employee of a:</a:t>
            </a:r>
          </a:p>
          <a:p>
            <a:pPr marL="285750" lvl="0" indent="-285750" algn="l">
              <a:lnSpc>
                <a:spcPct val="110000"/>
              </a:lnSpc>
              <a:spcBef>
                <a:spcPts val="900"/>
              </a:spcBef>
              <a:buFont typeface="Arial" panose="020B0604020202020204" pitchFamily="34" charset="0"/>
              <a:buChar char="•"/>
            </a:pPr>
            <a:r>
              <a:rPr lang="en-US" b="1" dirty="0">
                <a:solidFill>
                  <a:srgbClr val="404040"/>
                </a:solidFill>
                <a:latin typeface="Arial"/>
              </a:rPr>
              <a:t>Sponsor: </a:t>
            </a:r>
            <a:r>
              <a:rPr lang="en-US" dirty="0">
                <a:solidFill>
                  <a:srgbClr val="404040"/>
                </a:solidFill>
                <a:latin typeface="Arial"/>
              </a:rPr>
              <a:t>Medicare Advantage Organization or Prescription Drug Plan (PDP)</a:t>
            </a:r>
          </a:p>
          <a:p>
            <a:pPr marL="285750" lvl="0" indent="-285750" algn="l">
              <a:lnSpc>
                <a:spcPct val="110000"/>
              </a:lnSpc>
              <a:spcBef>
                <a:spcPts val="900"/>
              </a:spcBef>
              <a:buFont typeface="Arial" panose="020B0604020202020204" pitchFamily="34" charset="0"/>
              <a:buChar char="•"/>
            </a:pPr>
            <a:r>
              <a:rPr lang="en-US" b="1" dirty="0">
                <a:solidFill>
                  <a:srgbClr val="404040"/>
                </a:solidFill>
                <a:latin typeface="Arial"/>
              </a:rPr>
              <a:t>First-Tier Entity: </a:t>
            </a:r>
            <a:r>
              <a:rPr lang="en-US" dirty="0">
                <a:solidFill>
                  <a:srgbClr val="404040"/>
                </a:solidFill>
                <a:latin typeface="Arial"/>
              </a:rPr>
              <a:t>Pharmacy Benefit Manager (PBM); hospital or health care facility; provider group, doctor’s office; clinical lab; customer service provider; claims processing and adjudication company; a company that handles enrollment, disenrollment, and membership functions; and contracted sales agents</a:t>
            </a:r>
          </a:p>
          <a:p>
            <a:pPr marL="285750" lvl="0" indent="-285750" algn="l">
              <a:lnSpc>
                <a:spcPct val="110000"/>
              </a:lnSpc>
              <a:spcBef>
                <a:spcPts val="900"/>
              </a:spcBef>
              <a:buFont typeface="Arial" panose="020B0604020202020204" pitchFamily="34" charset="0"/>
              <a:buChar char="•"/>
            </a:pPr>
            <a:r>
              <a:rPr lang="en-US" b="1" dirty="0">
                <a:solidFill>
                  <a:srgbClr val="404040"/>
                </a:solidFill>
                <a:latin typeface="Arial"/>
              </a:rPr>
              <a:t>Downstream Entity: </a:t>
            </a:r>
            <a:r>
              <a:rPr lang="en-US" dirty="0">
                <a:solidFill>
                  <a:srgbClr val="404040"/>
                </a:solidFill>
                <a:latin typeface="Arial"/>
              </a:rPr>
              <a:t>Pharmacies, doctors’ offices, firms providing agent or broker services, marketing firms, and call centers</a:t>
            </a:r>
          </a:p>
          <a:p>
            <a:pPr marL="285750" lvl="0" indent="-285750" algn="l">
              <a:lnSpc>
                <a:spcPct val="110000"/>
              </a:lnSpc>
              <a:spcBef>
                <a:spcPts val="900"/>
              </a:spcBef>
              <a:buFont typeface="Arial" panose="020B0604020202020204" pitchFamily="34" charset="0"/>
              <a:buChar char="•"/>
            </a:pPr>
            <a:r>
              <a:rPr lang="en-US" b="1" dirty="0">
                <a:solidFill>
                  <a:srgbClr val="404040"/>
                </a:solidFill>
                <a:latin typeface="Arial"/>
              </a:rPr>
              <a:t>Related Entity: </a:t>
            </a:r>
            <a:r>
              <a:rPr lang="en-US" dirty="0">
                <a:solidFill>
                  <a:srgbClr val="404040"/>
                </a:solidFill>
                <a:latin typeface="Arial"/>
              </a:rPr>
              <a:t>Entity with common ownership or control of a sponsor, or health promotion provider, such as </a:t>
            </a:r>
            <a:r>
              <a:rPr lang="en-US" dirty="0" err="1">
                <a:solidFill>
                  <a:srgbClr val="404040"/>
                </a:solidFill>
                <a:latin typeface="Arial"/>
              </a:rPr>
              <a:t>SilverSneakers</a:t>
            </a:r>
            <a:r>
              <a:rPr lang="en-US" dirty="0">
                <a:solidFill>
                  <a:srgbClr val="404040"/>
                </a:solidFill>
                <a:latin typeface="Arial"/>
              </a:rPr>
              <a:t>®</a:t>
            </a:r>
          </a:p>
        </p:txBody>
      </p:sp>
      <p:sp>
        <p:nvSpPr>
          <p:cNvPr id="2" name="Title 1">
            <a:extLst>
              <a:ext uri="{FF2B5EF4-FFF2-40B4-BE49-F238E27FC236}">
                <a16:creationId xmlns:a16="http://schemas.microsoft.com/office/drawing/2014/main" id="{DB637D3E-35B6-679B-D99A-D7C508F05718}"/>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Where do I fit in?</a:t>
            </a:r>
          </a:p>
        </p:txBody>
      </p:sp>
    </p:spTree>
    <p:extLst>
      <p:ext uri="{BB962C8B-B14F-4D97-AF65-F5344CB8AC3E}">
        <p14:creationId xmlns:p14="http://schemas.microsoft.com/office/powerpoint/2010/main" val="13577040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36645E-69A8-09E9-79DF-8DF91AEDC74B}"/>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1052679F-2EF2-107E-E1E3-1A093639B5EF}"/>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F6D442D5-D1E2-FA38-FEDC-D635E7DEDBAF}"/>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71A4C2EE-E14B-30C7-4CA9-CDC05B6B5C8E}"/>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51238024-ABE1-9A3D-6623-AAB823BD737E}"/>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27A59A7C-FDD3-61D4-67AE-C4F178A4A630}"/>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46BD76BB-E711-1F9C-2DED-ED548A35DB1B}"/>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3 of 28</a:t>
            </a:r>
          </a:p>
        </p:txBody>
      </p:sp>
      <p:sp>
        <p:nvSpPr>
          <p:cNvPr id="16" name="Body">
            <a:extLst>
              <a:ext uri="{FF2B5EF4-FFF2-40B4-BE49-F238E27FC236}">
                <a16:creationId xmlns:a16="http://schemas.microsoft.com/office/drawing/2014/main" id="{F8F03673-E3E1-ED95-A9EA-C5CEBA61A663}"/>
              </a:ext>
              <a:ext uri="{C183D7F6-B498-43B3-948B-1728B52AA6E4}">
                <adec:decorative xmlns:adec="http://schemas.microsoft.com/office/drawing/2017/decorative" val="1"/>
              </a:ext>
            </a:extLst>
          </p:cNvPr>
          <p:cNvSpPr>
            <a:spLocks noGrp="1"/>
          </p:cNvSpPr>
          <p:nvPr/>
        </p:nvSpPr>
        <p:spPr>
          <a:xfrm>
            <a:off x="560000" y="1100000"/>
            <a:ext cx="10485372"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Where Do I Fit In? (continued)</a:t>
            </a:r>
          </a:p>
        </p:txBody>
      </p:sp>
      <p:sp>
        <p:nvSpPr>
          <p:cNvPr id="2" name="Title 1">
            <a:extLst>
              <a:ext uri="{FF2B5EF4-FFF2-40B4-BE49-F238E27FC236}">
                <a16:creationId xmlns:a16="http://schemas.microsoft.com/office/drawing/2014/main" id="{66C2A3B0-7D52-9731-EB23-EDE0905A06AC}"/>
              </a:ext>
              <a:ext uri="{C183D7F6-B498-43B3-948B-1728B52AA6E4}">
                <adec:decorative xmlns:adec="http://schemas.microsoft.com/office/drawing/2017/decorative" val="0"/>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600" dirty="0">
                <a:solidFill>
                  <a:schemeClr val="tx1">
                    <a:lumMod val="85000"/>
                    <a:lumOff val="15000"/>
                  </a:schemeClr>
                </a:solidFill>
              </a:rPr>
              <a:t>Where do I fit in? (continued)</a:t>
            </a:r>
            <a:endPar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endParaRPr>
          </a:p>
        </p:txBody>
      </p:sp>
      <p:sp>
        <p:nvSpPr>
          <p:cNvPr id="4" name="TextBox 3">
            <a:extLst>
              <a:ext uri="{FF2B5EF4-FFF2-40B4-BE49-F238E27FC236}">
                <a16:creationId xmlns:a16="http://schemas.microsoft.com/office/drawing/2014/main" id="{959B7ED8-4EE1-291D-142B-E17F5F672898}"/>
              </a:ext>
              <a:ext uri="{C183D7F6-B498-43B3-948B-1728B52AA6E4}">
                <adec:decorative xmlns:adec="http://schemas.microsoft.com/office/drawing/2017/decorative" val="1"/>
              </a:ext>
            </a:extLst>
          </p:cNvPr>
          <p:cNvSpPr txBox="1"/>
          <p:nvPr/>
        </p:nvSpPr>
        <p:spPr>
          <a:xfrm>
            <a:off x="560001" y="1586527"/>
            <a:ext cx="2096114" cy="1154675"/>
          </a:xfrm>
          <a:prstGeom prst="rect">
            <a:avLst/>
          </a:prstGeom>
          <a:noFill/>
        </p:spPr>
        <p:txBody>
          <a:bodyPr wrap="square">
            <a:spAutoFit/>
          </a:bodyPr>
          <a:lstStyle/>
          <a:p>
            <a:pPr marL="0" lvl="0" indent="0" algn="l">
              <a:lnSpc>
                <a:spcPct val="110000"/>
              </a:lnSpc>
              <a:spcBef>
                <a:spcPts val="900"/>
              </a:spcBef>
              <a:buNone/>
            </a:pPr>
            <a:r>
              <a:rPr lang="en-US" sz="1600" dirty="0">
                <a:solidFill>
                  <a:srgbClr val="404040"/>
                </a:solidFill>
                <a:latin typeface="Arial"/>
              </a:rPr>
              <a:t>I’m an employee of a Part C Plan Sponsor or their first-tier or downstream entity.</a:t>
            </a:r>
          </a:p>
        </p:txBody>
      </p:sp>
      <p:cxnSp>
        <p:nvCxnSpPr>
          <p:cNvPr id="7" name="Straight Connector 6">
            <a:extLst>
              <a:ext uri="{FF2B5EF4-FFF2-40B4-BE49-F238E27FC236}">
                <a16:creationId xmlns:a16="http://schemas.microsoft.com/office/drawing/2014/main" id="{CB1E734B-F4FE-7C46-3292-5D82A094C2C5}"/>
              </a:ext>
              <a:ext uri="{C183D7F6-B498-43B3-948B-1728B52AA6E4}">
                <adec:decorative xmlns:adec="http://schemas.microsoft.com/office/drawing/2017/decorative" val="1"/>
              </a:ext>
            </a:extLst>
          </p:cNvPr>
          <p:cNvCxnSpPr>
            <a:cxnSpLocks/>
          </p:cNvCxnSpPr>
          <p:nvPr/>
        </p:nvCxnSpPr>
        <p:spPr>
          <a:xfrm>
            <a:off x="560000" y="1557499"/>
            <a:ext cx="11430000" cy="0"/>
          </a:xfrm>
          <a:prstGeom prst="line">
            <a:avLst/>
          </a:prstGeom>
          <a:ln w="12700"/>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9AE5E449-50A6-BFE4-DDAC-EAB1795F1A1C}"/>
              </a:ext>
              <a:ext uri="{C183D7F6-B498-43B3-948B-1728B52AA6E4}">
                <adec:decorative xmlns:adec="http://schemas.microsoft.com/office/drawing/2017/decorative" val="1"/>
              </a:ext>
            </a:extLst>
          </p:cNvPr>
          <p:cNvCxnSpPr>
            <a:cxnSpLocks/>
          </p:cNvCxnSpPr>
          <p:nvPr/>
        </p:nvCxnSpPr>
        <p:spPr>
          <a:xfrm>
            <a:off x="560000" y="4285546"/>
            <a:ext cx="11430000" cy="0"/>
          </a:xfrm>
          <a:prstGeom prst="line">
            <a:avLst/>
          </a:prstGeom>
          <a:ln w="12700"/>
        </p:spPr>
        <p:style>
          <a:lnRef idx="2">
            <a:schemeClr val="accent1"/>
          </a:lnRef>
          <a:fillRef idx="0">
            <a:schemeClr val="accent1"/>
          </a:fillRef>
          <a:effectRef idx="1">
            <a:schemeClr val="accent1"/>
          </a:effectRef>
          <a:fontRef idx="minor">
            <a:schemeClr val="tx1"/>
          </a:fontRef>
        </p:style>
      </p:cxnSp>
      <p:sp>
        <p:nvSpPr>
          <p:cNvPr id="9" name="Rounded Rectangle 8">
            <a:extLst>
              <a:ext uri="{FF2B5EF4-FFF2-40B4-BE49-F238E27FC236}">
                <a16:creationId xmlns:a16="http://schemas.microsoft.com/office/drawing/2014/main" id="{9EC9A3D6-B883-F3BB-83AB-1D051DE6368F}"/>
              </a:ext>
              <a:ext uri="{C183D7F6-B498-43B3-948B-1728B52AA6E4}">
                <adec:decorative xmlns:adec="http://schemas.microsoft.com/office/drawing/2017/decorative" val="1"/>
              </a:ext>
            </a:extLst>
          </p:cNvPr>
          <p:cNvSpPr/>
          <p:nvPr/>
        </p:nvSpPr>
        <p:spPr>
          <a:xfrm>
            <a:off x="2801257" y="1630069"/>
            <a:ext cx="9250067" cy="640080"/>
          </a:xfrm>
          <a:prstGeom prst="roundRect">
            <a:avLst/>
          </a:prstGeom>
          <a:solidFill>
            <a:srgbClr val="FFF0C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7528875C-D230-4113-6917-BB707F21F5CB}"/>
              </a:ext>
              <a:ext uri="{C183D7F6-B498-43B3-948B-1728B52AA6E4}">
                <adec:decorative xmlns:adec="http://schemas.microsoft.com/office/drawing/2017/decorative" val="1"/>
              </a:ext>
            </a:extLst>
          </p:cNvPr>
          <p:cNvSpPr txBox="1"/>
          <p:nvPr/>
        </p:nvSpPr>
        <p:spPr>
          <a:xfrm>
            <a:off x="2844798" y="1777602"/>
            <a:ext cx="2096114" cy="342145"/>
          </a:xfrm>
          <a:prstGeom prst="rect">
            <a:avLst/>
          </a:prstGeom>
          <a:noFill/>
        </p:spPr>
        <p:txBody>
          <a:bodyPr wrap="square">
            <a:spAutoFit/>
          </a:bodyPr>
          <a:lstStyle/>
          <a:p>
            <a:pPr marL="0" lvl="0" indent="0" algn="ctr">
              <a:lnSpc>
                <a:spcPct val="110000"/>
              </a:lnSpc>
              <a:spcBef>
                <a:spcPts val="900"/>
              </a:spcBef>
              <a:buNone/>
            </a:pPr>
            <a:r>
              <a:rPr lang="en-US" sz="1600" dirty="0">
                <a:solidFill>
                  <a:srgbClr val="404040"/>
                </a:solidFill>
                <a:latin typeface="Arial"/>
              </a:rPr>
              <a:t>Part C Plan Sponsor</a:t>
            </a:r>
          </a:p>
        </p:txBody>
      </p:sp>
      <p:sp>
        <p:nvSpPr>
          <p:cNvPr id="28" name="Rounded Rectangle 27">
            <a:extLst>
              <a:ext uri="{FF2B5EF4-FFF2-40B4-BE49-F238E27FC236}">
                <a16:creationId xmlns:a16="http://schemas.microsoft.com/office/drawing/2014/main" id="{B1D61B60-3A85-9D06-03E2-B835F0907F0D}"/>
              </a:ext>
              <a:ext uri="{C183D7F6-B498-43B3-948B-1728B52AA6E4}">
                <adec:decorative xmlns:adec="http://schemas.microsoft.com/office/drawing/2017/decorative" val="1"/>
              </a:ext>
            </a:extLst>
          </p:cNvPr>
          <p:cNvSpPr/>
          <p:nvPr/>
        </p:nvSpPr>
        <p:spPr>
          <a:xfrm>
            <a:off x="7517802" y="1713641"/>
            <a:ext cx="1421921" cy="457200"/>
          </a:xfrm>
          <a:prstGeom prst="roundRect">
            <a:avLst/>
          </a:prstGeom>
          <a:solidFill>
            <a:srgbClr val="C8000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CMS Contractor</a:t>
            </a:r>
          </a:p>
        </p:txBody>
      </p:sp>
      <p:sp>
        <p:nvSpPr>
          <p:cNvPr id="18" name="Rounded Rectangle 17">
            <a:extLst>
              <a:ext uri="{FF2B5EF4-FFF2-40B4-BE49-F238E27FC236}">
                <a16:creationId xmlns:a16="http://schemas.microsoft.com/office/drawing/2014/main" id="{A45BCB8A-1D27-B6BC-9E3E-CF7C05DE4715}"/>
              </a:ext>
              <a:ext uri="{C183D7F6-B498-43B3-948B-1728B52AA6E4}">
                <adec:decorative xmlns:adec="http://schemas.microsoft.com/office/drawing/2017/decorative" val="1"/>
              </a:ext>
            </a:extLst>
          </p:cNvPr>
          <p:cNvSpPr/>
          <p:nvPr/>
        </p:nvSpPr>
        <p:spPr>
          <a:xfrm>
            <a:off x="2801256" y="2335561"/>
            <a:ext cx="9250067" cy="640080"/>
          </a:xfrm>
          <a:prstGeom prst="roundRect">
            <a:avLst/>
          </a:prstGeom>
          <a:solidFill>
            <a:srgbClr val="FFF0C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051105A0-3210-52F2-1F88-346E7E84C24C}"/>
              </a:ext>
              <a:ext uri="{C183D7F6-B498-43B3-948B-1728B52AA6E4}">
                <adec:decorative xmlns:adec="http://schemas.microsoft.com/office/drawing/2017/decorative" val="1"/>
              </a:ext>
            </a:extLst>
          </p:cNvPr>
          <p:cNvSpPr txBox="1"/>
          <p:nvPr/>
        </p:nvSpPr>
        <p:spPr>
          <a:xfrm>
            <a:off x="2844797" y="2483612"/>
            <a:ext cx="2096114" cy="342145"/>
          </a:xfrm>
          <a:prstGeom prst="rect">
            <a:avLst/>
          </a:prstGeom>
          <a:noFill/>
        </p:spPr>
        <p:txBody>
          <a:bodyPr wrap="square">
            <a:spAutoFit/>
          </a:bodyPr>
          <a:lstStyle/>
          <a:p>
            <a:pPr marL="0" lvl="0" indent="0" algn="ctr">
              <a:lnSpc>
                <a:spcPct val="110000"/>
              </a:lnSpc>
              <a:spcBef>
                <a:spcPts val="900"/>
              </a:spcBef>
              <a:buNone/>
            </a:pPr>
            <a:r>
              <a:rPr lang="en-US" sz="1600" dirty="0">
                <a:solidFill>
                  <a:srgbClr val="404040"/>
                </a:solidFill>
                <a:latin typeface="Arial"/>
              </a:rPr>
              <a:t>First Tier</a:t>
            </a:r>
          </a:p>
        </p:txBody>
      </p:sp>
      <p:sp>
        <p:nvSpPr>
          <p:cNvPr id="30" name="Rounded Rectangle 29">
            <a:extLst>
              <a:ext uri="{FF2B5EF4-FFF2-40B4-BE49-F238E27FC236}">
                <a16:creationId xmlns:a16="http://schemas.microsoft.com/office/drawing/2014/main" id="{8AEC7D10-78A1-9468-06D1-5D4A8BCBF484}"/>
              </a:ext>
              <a:ext uri="{C183D7F6-B498-43B3-948B-1728B52AA6E4}">
                <adec:decorative xmlns:adec="http://schemas.microsoft.com/office/drawing/2017/decorative" val="1"/>
              </a:ext>
            </a:extLst>
          </p:cNvPr>
          <p:cNvSpPr/>
          <p:nvPr/>
        </p:nvSpPr>
        <p:spPr>
          <a:xfrm>
            <a:off x="4543265" y="2424444"/>
            <a:ext cx="1097280" cy="457200"/>
          </a:xfrm>
          <a:prstGeom prst="roundRect">
            <a:avLst/>
          </a:prstGeom>
          <a:solidFill>
            <a:srgbClr val="6B007C"/>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Independent Practice</a:t>
            </a:r>
          </a:p>
        </p:txBody>
      </p:sp>
      <p:sp>
        <p:nvSpPr>
          <p:cNvPr id="31" name="Rounded Rectangle 30">
            <a:extLst>
              <a:ext uri="{FF2B5EF4-FFF2-40B4-BE49-F238E27FC236}">
                <a16:creationId xmlns:a16="http://schemas.microsoft.com/office/drawing/2014/main" id="{00622AE6-45B3-E04E-0EAD-61E2854A839B}"/>
              </a:ext>
              <a:ext uri="{C183D7F6-B498-43B3-948B-1728B52AA6E4}">
                <adec:decorative xmlns:adec="http://schemas.microsoft.com/office/drawing/2017/decorative" val="1"/>
              </a:ext>
            </a:extLst>
          </p:cNvPr>
          <p:cNvSpPr/>
          <p:nvPr/>
        </p:nvSpPr>
        <p:spPr>
          <a:xfrm>
            <a:off x="5679146" y="2424444"/>
            <a:ext cx="1097280" cy="457200"/>
          </a:xfrm>
          <a:prstGeom prst="roundRect">
            <a:avLst/>
          </a:prstGeom>
          <a:solidFill>
            <a:srgbClr val="6B007C"/>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Call Centers</a:t>
            </a:r>
          </a:p>
        </p:txBody>
      </p:sp>
      <p:sp>
        <p:nvSpPr>
          <p:cNvPr id="32" name="Rounded Rectangle 31">
            <a:extLst>
              <a:ext uri="{FF2B5EF4-FFF2-40B4-BE49-F238E27FC236}">
                <a16:creationId xmlns:a16="http://schemas.microsoft.com/office/drawing/2014/main" id="{FC1978EF-E4E0-36D0-6ADE-C44C7AFAC3A9}"/>
              </a:ext>
              <a:ext uri="{C183D7F6-B498-43B3-948B-1728B52AA6E4}">
                <adec:decorative xmlns:adec="http://schemas.microsoft.com/office/drawing/2017/decorative" val="1"/>
              </a:ext>
            </a:extLst>
          </p:cNvPr>
          <p:cNvSpPr/>
          <p:nvPr/>
        </p:nvSpPr>
        <p:spPr>
          <a:xfrm>
            <a:off x="6815027" y="2424444"/>
            <a:ext cx="1463040" cy="457200"/>
          </a:xfrm>
          <a:prstGeom prst="roundRect">
            <a:avLst/>
          </a:prstGeom>
          <a:solidFill>
            <a:srgbClr val="6B007C"/>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Health Services or Hospital Groups</a:t>
            </a:r>
          </a:p>
        </p:txBody>
      </p:sp>
      <p:sp>
        <p:nvSpPr>
          <p:cNvPr id="33" name="Rounded Rectangle 32">
            <a:extLst>
              <a:ext uri="{FF2B5EF4-FFF2-40B4-BE49-F238E27FC236}">
                <a16:creationId xmlns:a16="http://schemas.microsoft.com/office/drawing/2014/main" id="{656089E5-3A17-D9C6-E859-BCA8D5EF1BF4}"/>
              </a:ext>
              <a:ext uri="{C183D7F6-B498-43B3-948B-1728B52AA6E4}">
                <adec:decorative xmlns:adec="http://schemas.microsoft.com/office/drawing/2017/decorative" val="1"/>
              </a:ext>
            </a:extLst>
          </p:cNvPr>
          <p:cNvSpPr/>
          <p:nvPr/>
        </p:nvSpPr>
        <p:spPr>
          <a:xfrm>
            <a:off x="8316668" y="2424444"/>
            <a:ext cx="1097280" cy="457200"/>
          </a:xfrm>
          <a:prstGeom prst="roundRect">
            <a:avLst/>
          </a:prstGeom>
          <a:solidFill>
            <a:srgbClr val="6B007C"/>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Fulfillment Vendors</a:t>
            </a:r>
          </a:p>
        </p:txBody>
      </p:sp>
      <p:sp>
        <p:nvSpPr>
          <p:cNvPr id="34" name="Rounded Rectangle 33">
            <a:extLst>
              <a:ext uri="{FF2B5EF4-FFF2-40B4-BE49-F238E27FC236}">
                <a16:creationId xmlns:a16="http://schemas.microsoft.com/office/drawing/2014/main" id="{DB8EB105-F612-3775-A9F5-487127D67041}"/>
              </a:ext>
              <a:ext uri="{C183D7F6-B498-43B3-948B-1728B52AA6E4}">
                <adec:decorative xmlns:adec="http://schemas.microsoft.com/office/drawing/2017/decorative" val="1"/>
              </a:ext>
            </a:extLst>
          </p:cNvPr>
          <p:cNvSpPr/>
          <p:nvPr/>
        </p:nvSpPr>
        <p:spPr>
          <a:xfrm>
            <a:off x="9452549" y="2424444"/>
            <a:ext cx="1280160" cy="457200"/>
          </a:xfrm>
          <a:prstGeom prst="roundRect">
            <a:avLst/>
          </a:prstGeom>
          <a:solidFill>
            <a:srgbClr val="6B007C"/>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Field Marketing Organizations</a:t>
            </a:r>
          </a:p>
        </p:txBody>
      </p:sp>
      <p:sp>
        <p:nvSpPr>
          <p:cNvPr id="35" name="Rounded Rectangle 34">
            <a:extLst>
              <a:ext uri="{FF2B5EF4-FFF2-40B4-BE49-F238E27FC236}">
                <a16:creationId xmlns:a16="http://schemas.microsoft.com/office/drawing/2014/main" id="{09AD18BD-5336-54B4-9F0E-6E1D0FA9CA34}"/>
              </a:ext>
              <a:ext uri="{C183D7F6-B498-43B3-948B-1728B52AA6E4}">
                <adec:decorative xmlns:adec="http://schemas.microsoft.com/office/drawing/2017/decorative" val="1"/>
              </a:ext>
            </a:extLst>
          </p:cNvPr>
          <p:cNvSpPr/>
          <p:nvPr/>
        </p:nvSpPr>
        <p:spPr>
          <a:xfrm>
            <a:off x="10771311" y="2424444"/>
            <a:ext cx="1188720" cy="457200"/>
          </a:xfrm>
          <a:prstGeom prst="roundRect">
            <a:avLst/>
          </a:prstGeom>
          <a:solidFill>
            <a:srgbClr val="6B007C"/>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Credentialing</a:t>
            </a:r>
          </a:p>
        </p:txBody>
      </p:sp>
      <p:sp>
        <p:nvSpPr>
          <p:cNvPr id="20" name="Rounded Rectangle 19">
            <a:extLst>
              <a:ext uri="{FF2B5EF4-FFF2-40B4-BE49-F238E27FC236}">
                <a16:creationId xmlns:a16="http://schemas.microsoft.com/office/drawing/2014/main" id="{98F9EA3D-59A8-14B5-D8FF-337D03BB3B22}"/>
              </a:ext>
              <a:ext uri="{C183D7F6-B498-43B3-948B-1728B52AA6E4}">
                <adec:decorative xmlns:adec="http://schemas.microsoft.com/office/drawing/2017/decorative" val="1"/>
              </a:ext>
            </a:extLst>
          </p:cNvPr>
          <p:cNvSpPr/>
          <p:nvPr/>
        </p:nvSpPr>
        <p:spPr>
          <a:xfrm>
            <a:off x="2801256" y="3035460"/>
            <a:ext cx="9250067" cy="1154667"/>
          </a:xfrm>
          <a:prstGeom prst="roundRect">
            <a:avLst>
              <a:gd name="adj" fmla="val 6514"/>
            </a:avLst>
          </a:prstGeom>
          <a:solidFill>
            <a:srgbClr val="FFF0C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5C252723-7E8D-1242-297F-F9A6F4DAF5E2}"/>
              </a:ext>
              <a:ext uri="{C183D7F6-B498-43B3-948B-1728B52AA6E4}">
                <adec:decorative xmlns:adec="http://schemas.microsoft.com/office/drawing/2017/decorative" val="1"/>
              </a:ext>
            </a:extLst>
          </p:cNvPr>
          <p:cNvSpPr txBox="1"/>
          <p:nvPr/>
        </p:nvSpPr>
        <p:spPr>
          <a:xfrm>
            <a:off x="2844797" y="3417020"/>
            <a:ext cx="2096114" cy="342145"/>
          </a:xfrm>
          <a:prstGeom prst="rect">
            <a:avLst/>
          </a:prstGeom>
          <a:noFill/>
        </p:spPr>
        <p:txBody>
          <a:bodyPr wrap="square">
            <a:spAutoFit/>
          </a:bodyPr>
          <a:lstStyle/>
          <a:p>
            <a:pPr marL="0" lvl="0" indent="0" algn="ctr">
              <a:lnSpc>
                <a:spcPct val="110000"/>
              </a:lnSpc>
              <a:spcBef>
                <a:spcPts val="900"/>
              </a:spcBef>
              <a:buNone/>
            </a:pPr>
            <a:r>
              <a:rPr lang="en-US" sz="1600" dirty="0">
                <a:solidFill>
                  <a:srgbClr val="404040"/>
                </a:solidFill>
                <a:latin typeface="Arial"/>
              </a:rPr>
              <a:t>Downstream</a:t>
            </a:r>
          </a:p>
        </p:txBody>
      </p:sp>
      <p:sp>
        <p:nvSpPr>
          <p:cNvPr id="39" name="Rounded Rectangle 38">
            <a:extLst>
              <a:ext uri="{FF2B5EF4-FFF2-40B4-BE49-F238E27FC236}">
                <a16:creationId xmlns:a16="http://schemas.microsoft.com/office/drawing/2014/main" id="{0AD1E652-53C8-3119-6CDC-A756E2523CF3}"/>
              </a:ext>
              <a:ext uri="{C183D7F6-B498-43B3-948B-1728B52AA6E4}">
                <adec:decorative xmlns:adec="http://schemas.microsoft.com/office/drawing/2017/decorative" val="1"/>
              </a:ext>
            </a:extLst>
          </p:cNvPr>
          <p:cNvSpPr/>
          <p:nvPr/>
        </p:nvSpPr>
        <p:spPr>
          <a:xfrm>
            <a:off x="4543265" y="3117135"/>
            <a:ext cx="1097280" cy="457200"/>
          </a:xfrm>
          <a:prstGeom prst="roundRect">
            <a:avLst/>
          </a:prstGeom>
          <a:solidFill>
            <a:srgbClr val="00579E"/>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Providers</a:t>
            </a:r>
          </a:p>
        </p:txBody>
      </p:sp>
      <p:sp>
        <p:nvSpPr>
          <p:cNvPr id="40" name="Rounded Rectangle 39">
            <a:extLst>
              <a:ext uri="{FF2B5EF4-FFF2-40B4-BE49-F238E27FC236}">
                <a16:creationId xmlns:a16="http://schemas.microsoft.com/office/drawing/2014/main" id="{6DCB8395-7DAC-32ED-7132-D15448E991D0}"/>
              </a:ext>
              <a:ext uri="{C183D7F6-B498-43B3-948B-1728B52AA6E4}">
                <adec:decorative xmlns:adec="http://schemas.microsoft.com/office/drawing/2017/decorative" val="1"/>
              </a:ext>
            </a:extLst>
          </p:cNvPr>
          <p:cNvSpPr/>
          <p:nvPr/>
        </p:nvSpPr>
        <p:spPr>
          <a:xfrm>
            <a:off x="5746909" y="3117135"/>
            <a:ext cx="1188720" cy="457200"/>
          </a:xfrm>
          <a:prstGeom prst="roundRect">
            <a:avLst/>
          </a:prstGeom>
          <a:solidFill>
            <a:srgbClr val="00579E"/>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Radiology</a:t>
            </a:r>
          </a:p>
        </p:txBody>
      </p:sp>
      <p:sp>
        <p:nvSpPr>
          <p:cNvPr id="41" name="Rounded Rectangle 40">
            <a:extLst>
              <a:ext uri="{FF2B5EF4-FFF2-40B4-BE49-F238E27FC236}">
                <a16:creationId xmlns:a16="http://schemas.microsoft.com/office/drawing/2014/main" id="{E4A7FAEB-60A8-73BF-6B68-8925E4795A3A}"/>
              </a:ext>
              <a:ext uri="{C183D7F6-B498-43B3-948B-1728B52AA6E4}">
                <adec:decorative xmlns:adec="http://schemas.microsoft.com/office/drawing/2017/decorative" val="1"/>
              </a:ext>
            </a:extLst>
          </p:cNvPr>
          <p:cNvSpPr/>
          <p:nvPr/>
        </p:nvSpPr>
        <p:spPr>
          <a:xfrm>
            <a:off x="6963525" y="3117135"/>
            <a:ext cx="1188720" cy="457200"/>
          </a:xfrm>
          <a:prstGeom prst="roundRect">
            <a:avLst/>
          </a:prstGeom>
          <a:solidFill>
            <a:srgbClr val="00579E"/>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Hospitals</a:t>
            </a:r>
          </a:p>
        </p:txBody>
      </p:sp>
      <p:sp>
        <p:nvSpPr>
          <p:cNvPr id="44" name="Rounded Rectangle 43">
            <a:extLst>
              <a:ext uri="{FF2B5EF4-FFF2-40B4-BE49-F238E27FC236}">
                <a16:creationId xmlns:a16="http://schemas.microsoft.com/office/drawing/2014/main" id="{90FC2768-30CE-4AD9-4A93-E4A6D86BE47D}"/>
              </a:ext>
              <a:ext uri="{C183D7F6-B498-43B3-948B-1728B52AA6E4}">
                <adec:decorative xmlns:adec="http://schemas.microsoft.com/office/drawing/2017/decorative" val="1"/>
              </a:ext>
            </a:extLst>
          </p:cNvPr>
          <p:cNvSpPr/>
          <p:nvPr/>
        </p:nvSpPr>
        <p:spPr>
          <a:xfrm>
            <a:off x="6963525" y="3657449"/>
            <a:ext cx="1188720" cy="457200"/>
          </a:xfrm>
          <a:prstGeom prst="roundRect">
            <a:avLst/>
          </a:prstGeom>
          <a:solidFill>
            <a:srgbClr val="BF610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Providers</a:t>
            </a:r>
          </a:p>
        </p:txBody>
      </p:sp>
      <p:sp>
        <p:nvSpPr>
          <p:cNvPr id="42" name="Rounded Rectangle 41">
            <a:extLst>
              <a:ext uri="{FF2B5EF4-FFF2-40B4-BE49-F238E27FC236}">
                <a16:creationId xmlns:a16="http://schemas.microsoft.com/office/drawing/2014/main" id="{8C7C8286-F0AC-E82C-04DE-FC94AF9D093D}"/>
              </a:ext>
              <a:ext uri="{C183D7F6-B498-43B3-948B-1728B52AA6E4}">
                <adec:decorative xmlns:adec="http://schemas.microsoft.com/office/drawing/2017/decorative" val="1"/>
              </a:ext>
            </a:extLst>
          </p:cNvPr>
          <p:cNvSpPr/>
          <p:nvPr/>
        </p:nvSpPr>
        <p:spPr>
          <a:xfrm>
            <a:off x="8224992" y="3117135"/>
            <a:ext cx="1188720" cy="457200"/>
          </a:xfrm>
          <a:prstGeom prst="roundRect">
            <a:avLst/>
          </a:prstGeom>
          <a:solidFill>
            <a:srgbClr val="00579E"/>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Mental Health</a:t>
            </a:r>
          </a:p>
        </p:txBody>
      </p:sp>
      <p:sp>
        <p:nvSpPr>
          <p:cNvPr id="45" name="Rounded Rectangle 44">
            <a:extLst>
              <a:ext uri="{FF2B5EF4-FFF2-40B4-BE49-F238E27FC236}">
                <a16:creationId xmlns:a16="http://schemas.microsoft.com/office/drawing/2014/main" id="{1E50D786-5E86-5A62-4023-17EF840D9F96}"/>
              </a:ext>
              <a:ext uri="{C183D7F6-B498-43B3-948B-1728B52AA6E4}">
                <adec:decorative xmlns:adec="http://schemas.microsoft.com/office/drawing/2017/decorative" val="1"/>
              </a:ext>
            </a:extLst>
          </p:cNvPr>
          <p:cNvSpPr/>
          <p:nvPr/>
        </p:nvSpPr>
        <p:spPr>
          <a:xfrm>
            <a:off x="8224992" y="3657449"/>
            <a:ext cx="1188720" cy="457200"/>
          </a:xfrm>
          <a:prstGeom prst="roundRect">
            <a:avLst/>
          </a:prstGeom>
          <a:solidFill>
            <a:srgbClr val="BF610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Providers</a:t>
            </a:r>
          </a:p>
        </p:txBody>
      </p:sp>
      <p:sp>
        <p:nvSpPr>
          <p:cNvPr id="43" name="Rounded Rectangle 42">
            <a:extLst>
              <a:ext uri="{FF2B5EF4-FFF2-40B4-BE49-F238E27FC236}">
                <a16:creationId xmlns:a16="http://schemas.microsoft.com/office/drawing/2014/main" id="{FFA6030C-86AF-E71A-EE84-F3A0AACC4B33}"/>
              </a:ext>
              <a:ext uri="{C183D7F6-B498-43B3-948B-1728B52AA6E4}">
                <adec:decorative xmlns:adec="http://schemas.microsoft.com/office/drawing/2017/decorative" val="1"/>
              </a:ext>
            </a:extLst>
          </p:cNvPr>
          <p:cNvSpPr/>
          <p:nvPr/>
        </p:nvSpPr>
        <p:spPr>
          <a:xfrm>
            <a:off x="9452549" y="3117135"/>
            <a:ext cx="1280160" cy="457200"/>
          </a:xfrm>
          <a:prstGeom prst="roundRect">
            <a:avLst/>
          </a:prstGeom>
          <a:solidFill>
            <a:srgbClr val="00579E"/>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Agents</a:t>
            </a:r>
          </a:p>
        </p:txBody>
      </p:sp>
      <p:sp>
        <p:nvSpPr>
          <p:cNvPr id="5" name="TextBox 4">
            <a:extLst>
              <a:ext uri="{FF2B5EF4-FFF2-40B4-BE49-F238E27FC236}">
                <a16:creationId xmlns:a16="http://schemas.microsoft.com/office/drawing/2014/main" id="{AE92690C-4DEA-52F6-1F3B-64DEF3C49ADA}"/>
              </a:ext>
              <a:ext uri="{C183D7F6-B498-43B3-948B-1728B52AA6E4}">
                <adec:decorative xmlns:adec="http://schemas.microsoft.com/office/drawing/2017/decorative" val="1"/>
              </a:ext>
            </a:extLst>
          </p:cNvPr>
          <p:cNvSpPr txBox="1"/>
          <p:nvPr/>
        </p:nvSpPr>
        <p:spPr>
          <a:xfrm>
            <a:off x="560001" y="4395679"/>
            <a:ext cx="2096114" cy="1154675"/>
          </a:xfrm>
          <a:prstGeom prst="rect">
            <a:avLst/>
          </a:prstGeom>
          <a:noFill/>
        </p:spPr>
        <p:txBody>
          <a:bodyPr wrap="square">
            <a:spAutoFit/>
          </a:bodyPr>
          <a:lstStyle/>
          <a:p>
            <a:pPr marL="0" lvl="0" indent="0" algn="l">
              <a:lnSpc>
                <a:spcPct val="110000"/>
              </a:lnSpc>
              <a:spcBef>
                <a:spcPts val="900"/>
              </a:spcBef>
              <a:buNone/>
            </a:pPr>
            <a:r>
              <a:rPr lang="en-US" sz="1600" dirty="0">
                <a:solidFill>
                  <a:srgbClr val="404040"/>
                </a:solidFill>
                <a:latin typeface="Arial"/>
              </a:rPr>
              <a:t>I’m an employee of a Part D Plan Sponsor or their first-tier or downstream entity.</a:t>
            </a:r>
          </a:p>
        </p:txBody>
      </p:sp>
      <p:sp>
        <p:nvSpPr>
          <p:cNvPr id="22" name="Rounded Rectangle 21">
            <a:extLst>
              <a:ext uri="{FF2B5EF4-FFF2-40B4-BE49-F238E27FC236}">
                <a16:creationId xmlns:a16="http://schemas.microsoft.com/office/drawing/2014/main" id="{2B871B30-FB67-0458-299C-8D0099213CF0}"/>
              </a:ext>
              <a:ext uri="{C183D7F6-B498-43B3-948B-1728B52AA6E4}">
                <adec:decorative xmlns:adec="http://schemas.microsoft.com/office/drawing/2017/decorative" val="1"/>
              </a:ext>
            </a:extLst>
          </p:cNvPr>
          <p:cNvSpPr/>
          <p:nvPr/>
        </p:nvSpPr>
        <p:spPr>
          <a:xfrm>
            <a:off x="2774629" y="4383238"/>
            <a:ext cx="9250067" cy="640080"/>
          </a:xfrm>
          <a:prstGeom prst="roundRect">
            <a:avLst/>
          </a:prstGeom>
          <a:solidFill>
            <a:srgbClr val="FFF0C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AF4B8377-672A-80F9-E8D3-ECFFB504C0C3}"/>
              </a:ext>
              <a:ext uri="{C183D7F6-B498-43B3-948B-1728B52AA6E4}">
                <adec:decorative xmlns:adec="http://schemas.microsoft.com/office/drawing/2017/decorative" val="1"/>
              </a:ext>
            </a:extLst>
          </p:cNvPr>
          <p:cNvSpPr txBox="1"/>
          <p:nvPr/>
        </p:nvSpPr>
        <p:spPr>
          <a:xfrm>
            <a:off x="2818170" y="4529920"/>
            <a:ext cx="2096114" cy="342145"/>
          </a:xfrm>
          <a:prstGeom prst="rect">
            <a:avLst/>
          </a:prstGeom>
          <a:noFill/>
        </p:spPr>
        <p:txBody>
          <a:bodyPr wrap="square">
            <a:spAutoFit/>
          </a:bodyPr>
          <a:lstStyle/>
          <a:p>
            <a:pPr marL="0" lvl="0" indent="0" algn="ctr">
              <a:lnSpc>
                <a:spcPct val="110000"/>
              </a:lnSpc>
              <a:spcBef>
                <a:spcPts val="900"/>
              </a:spcBef>
              <a:buNone/>
            </a:pPr>
            <a:r>
              <a:rPr lang="en-US" sz="1600" dirty="0">
                <a:solidFill>
                  <a:srgbClr val="404040"/>
                </a:solidFill>
                <a:latin typeface="Arial"/>
              </a:rPr>
              <a:t>Part D Plan Sponsor</a:t>
            </a:r>
          </a:p>
        </p:txBody>
      </p:sp>
      <p:sp>
        <p:nvSpPr>
          <p:cNvPr id="29" name="Rounded Rectangle 28">
            <a:extLst>
              <a:ext uri="{FF2B5EF4-FFF2-40B4-BE49-F238E27FC236}">
                <a16:creationId xmlns:a16="http://schemas.microsoft.com/office/drawing/2014/main" id="{99D61727-A945-1DC0-55B6-58F59D08B4DE}"/>
              </a:ext>
              <a:ext uri="{C183D7F6-B498-43B3-948B-1728B52AA6E4}">
                <adec:decorative xmlns:adec="http://schemas.microsoft.com/office/drawing/2017/decorative" val="1"/>
              </a:ext>
            </a:extLst>
          </p:cNvPr>
          <p:cNvSpPr/>
          <p:nvPr/>
        </p:nvSpPr>
        <p:spPr>
          <a:xfrm>
            <a:off x="7517802" y="4476200"/>
            <a:ext cx="1421921" cy="457200"/>
          </a:xfrm>
          <a:prstGeom prst="roundRect">
            <a:avLst/>
          </a:prstGeom>
          <a:solidFill>
            <a:srgbClr val="C80000"/>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CMS Contractor</a:t>
            </a:r>
          </a:p>
        </p:txBody>
      </p:sp>
      <p:sp>
        <p:nvSpPr>
          <p:cNvPr id="24" name="Rounded Rectangle 23">
            <a:extLst>
              <a:ext uri="{FF2B5EF4-FFF2-40B4-BE49-F238E27FC236}">
                <a16:creationId xmlns:a16="http://schemas.microsoft.com/office/drawing/2014/main" id="{22A4B90A-1B32-9D0E-E097-052D70FB29AC}"/>
              </a:ext>
              <a:ext uri="{C183D7F6-B498-43B3-948B-1728B52AA6E4}">
                <adec:decorative xmlns:adec="http://schemas.microsoft.com/office/drawing/2017/decorative" val="1"/>
              </a:ext>
            </a:extLst>
          </p:cNvPr>
          <p:cNvSpPr/>
          <p:nvPr/>
        </p:nvSpPr>
        <p:spPr>
          <a:xfrm>
            <a:off x="2774628" y="5092421"/>
            <a:ext cx="9250067" cy="640080"/>
          </a:xfrm>
          <a:prstGeom prst="roundRect">
            <a:avLst/>
          </a:prstGeom>
          <a:solidFill>
            <a:srgbClr val="FFF0C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A52AD4D6-7706-1BF7-C004-C093D937A905}"/>
              </a:ext>
              <a:ext uri="{C183D7F6-B498-43B3-948B-1728B52AA6E4}">
                <adec:decorative xmlns:adec="http://schemas.microsoft.com/office/drawing/2017/decorative" val="1"/>
              </a:ext>
            </a:extLst>
          </p:cNvPr>
          <p:cNvSpPr txBox="1"/>
          <p:nvPr/>
        </p:nvSpPr>
        <p:spPr>
          <a:xfrm>
            <a:off x="2818169" y="5241388"/>
            <a:ext cx="2096114" cy="342145"/>
          </a:xfrm>
          <a:prstGeom prst="rect">
            <a:avLst/>
          </a:prstGeom>
          <a:noFill/>
        </p:spPr>
        <p:txBody>
          <a:bodyPr wrap="square">
            <a:spAutoFit/>
          </a:bodyPr>
          <a:lstStyle/>
          <a:p>
            <a:pPr marL="0" lvl="0" indent="0" algn="ctr">
              <a:lnSpc>
                <a:spcPct val="110000"/>
              </a:lnSpc>
              <a:spcBef>
                <a:spcPts val="900"/>
              </a:spcBef>
              <a:buNone/>
            </a:pPr>
            <a:r>
              <a:rPr lang="en-US" sz="1600" dirty="0">
                <a:solidFill>
                  <a:srgbClr val="404040"/>
                </a:solidFill>
                <a:latin typeface="Arial"/>
              </a:rPr>
              <a:t>First Tier</a:t>
            </a:r>
          </a:p>
        </p:txBody>
      </p:sp>
      <p:sp>
        <p:nvSpPr>
          <p:cNvPr id="36" name="Rounded Rectangle 35">
            <a:extLst>
              <a:ext uri="{FF2B5EF4-FFF2-40B4-BE49-F238E27FC236}">
                <a16:creationId xmlns:a16="http://schemas.microsoft.com/office/drawing/2014/main" id="{B52436A5-F245-C70A-2C2B-D77BB71C10FF}"/>
              </a:ext>
              <a:ext uri="{C183D7F6-B498-43B3-948B-1728B52AA6E4}">
                <adec:decorative xmlns:adec="http://schemas.microsoft.com/office/drawing/2017/decorative" val="1"/>
              </a:ext>
            </a:extLst>
          </p:cNvPr>
          <p:cNvSpPr/>
          <p:nvPr/>
        </p:nvSpPr>
        <p:spPr>
          <a:xfrm>
            <a:off x="5451164" y="5182645"/>
            <a:ext cx="1097280" cy="457200"/>
          </a:xfrm>
          <a:prstGeom prst="roundRect">
            <a:avLst/>
          </a:prstGeom>
          <a:solidFill>
            <a:srgbClr val="6B007C"/>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Call Centers</a:t>
            </a:r>
          </a:p>
        </p:txBody>
      </p:sp>
      <p:sp>
        <p:nvSpPr>
          <p:cNvPr id="37" name="Rounded Rectangle 36">
            <a:extLst>
              <a:ext uri="{FF2B5EF4-FFF2-40B4-BE49-F238E27FC236}">
                <a16:creationId xmlns:a16="http://schemas.microsoft.com/office/drawing/2014/main" id="{F7F970C5-E644-FB2B-413F-5F5961BE0230}"/>
              </a:ext>
              <a:ext uri="{C183D7F6-B498-43B3-948B-1728B52AA6E4}">
                <adec:decorative xmlns:adec="http://schemas.microsoft.com/office/drawing/2017/decorative" val="1"/>
              </a:ext>
            </a:extLst>
          </p:cNvPr>
          <p:cNvSpPr/>
          <p:nvPr/>
        </p:nvSpPr>
        <p:spPr>
          <a:xfrm>
            <a:off x="6608725" y="5182645"/>
            <a:ext cx="1097280" cy="457200"/>
          </a:xfrm>
          <a:prstGeom prst="roundRect">
            <a:avLst/>
          </a:prstGeom>
          <a:solidFill>
            <a:srgbClr val="6B007C"/>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PBMs</a:t>
            </a:r>
          </a:p>
        </p:txBody>
      </p:sp>
      <p:sp>
        <p:nvSpPr>
          <p:cNvPr id="38" name="Rounded Rectangle 37">
            <a:extLst>
              <a:ext uri="{FF2B5EF4-FFF2-40B4-BE49-F238E27FC236}">
                <a16:creationId xmlns:a16="http://schemas.microsoft.com/office/drawing/2014/main" id="{93451973-66BF-E7E7-D9D1-6B1C371E121C}"/>
              </a:ext>
              <a:ext uri="{C183D7F6-B498-43B3-948B-1728B52AA6E4}">
                <adec:decorative xmlns:adec="http://schemas.microsoft.com/office/drawing/2017/decorative" val="1"/>
              </a:ext>
            </a:extLst>
          </p:cNvPr>
          <p:cNvSpPr/>
          <p:nvPr/>
        </p:nvSpPr>
        <p:spPr>
          <a:xfrm>
            <a:off x="10053073" y="5182645"/>
            <a:ext cx="1280160" cy="457200"/>
          </a:xfrm>
          <a:prstGeom prst="roundRect">
            <a:avLst/>
          </a:prstGeom>
          <a:solidFill>
            <a:srgbClr val="6B007C"/>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Field Marketing Organizations</a:t>
            </a:r>
          </a:p>
        </p:txBody>
      </p:sp>
      <p:sp>
        <p:nvSpPr>
          <p:cNvPr id="26" name="Rounded Rectangle 25">
            <a:extLst>
              <a:ext uri="{FF2B5EF4-FFF2-40B4-BE49-F238E27FC236}">
                <a16:creationId xmlns:a16="http://schemas.microsoft.com/office/drawing/2014/main" id="{D5575A84-F177-4280-0697-3B5D6DB7BFBA}"/>
              </a:ext>
              <a:ext uri="{C183D7F6-B498-43B3-948B-1728B52AA6E4}">
                <adec:decorative xmlns:adec="http://schemas.microsoft.com/office/drawing/2017/decorative" val="1"/>
              </a:ext>
            </a:extLst>
          </p:cNvPr>
          <p:cNvSpPr/>
          <p:nvPr/>
        </p:nvSpPr>
        <p:spPr>
          <a:xfrm>
            <a:off x="2774628" y="5801604"/>
            <a:ext cx="9250067" cy="640080"/>
          </a:xfrm>
          <a:prstGeom prst="roundRect">
            <a:avLst/>
          </a:prstGeom>
          <a:solidFill>
            <a:srgbClr val="FFF0C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C9FB610D-AF83-5EFF-C85C-4F5BDA673C2A}"/>
              </a:ext>
              <a:ext uri="{C183D7F6-B498-43B3-948B-1728B52AA6E4}">
                <adec:decorative xmlns:adec="http://schemas.microsoft.com/office/drawing/2017/decorative" val="1"/>
              </a:ext>
            </a:extLst>
          </p:cNvPr>
          <p:cNvSpPr txBox="1"/>
          <p:nvPr/>
        </p:nvSpPr>
        <p:spPr>
          <a:xfrm>
            <a:off x="2818169" y="5948888"/>
            <a:ext cx="2096114" cy="342145"/>
          </a:xfrm>
          <a:prstGeom prst="rect">
            <a:avLst/>
          </a:prstGeom>
          <a:noFill/>
        </p:spPr>
        <p:txBody>
          <a:bodyPr wrap="square">
            <a:spAutoFit/>
          </a:bodyPr>
          <a:lstStyle/>
          <a:p>
            <a:pPr marL="0" lvl="0" indent="0" algn="ctr">
              <a:lnSpc>
                <a:spcPct val="110000"/>
              </a:lnSpc>
              <a:spcBef>
                <a:spcPts val="900"/>
              </a:spcBef>
              <a:buNone/>
            </a:pPr>
            <a:r>
              <a:rPr lang="en-US" sz="1600" dirty="0">
                <a:solidFill>
                  <a:srgbClr val="404040"/>
                </a:solidFill>
                <a:latin typeface="Arial"/>
              </a:rPr>
              <a:t>Downstream</a:t>
            </a:r>
          </a:p>
        </p:txBody>
      </p:sp>
      <p:sp>
        <p:nvSpPr>
          <p:cNvPr id="52" name="Rounded Rectangle 51">
            <a:extLst>
              <a:ext uri="{FF2B5EF4-FFF2-40B4-BE49-F238E27FC236}">
                <a16:creationId xmlns:a16="http://schemas.microsoft.com/office/drawing/2014/main" id="{8B2296AC-C7DD-D9E2-70B2-7AA17B12BB6F}"/>
              </a:ext>
              <a:ext uri="{C183D7F6-B498-43B3-948B-1728B52AA6E4}">
                <adec:decorative xmlns:adec="http://schemas.microsoft.com/office/drawing/2017/decorative" val="1"/>
              </a:ext>
            </a:extLst>
          </p:cNvPr>
          <p:cNvSpPr/>
          <p:nvPr/>
        </p:nvSpPr>
        <p:spPr>
          <a:xfrm>
            <a:off x="4741324" y="5896237"/>
            <a:ext cx="1097280" cy="457200"/>
          </a:xfrm>
          <a:prstGeom prst="roundRect">
            <a:avLst/>
          </a:prstGeom>
          <a:solidFill>
            <a:srgbClr val="00579E"/>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Pharmacy</a:t>
            </a:r>
          </a:p>
        </p:txBody>
      </p:sp>
      <p:sp>
        <p:nvSpPr>
          <p:cNvPr id="53" name="Rounded Rectangle 52">
            <a:extLst>
              <a:ext uri="{FF2B5EF4-FFF2-40B4-BE49-F238E27FC236}">
                <a16:creationId xmlns:a16="http://schemas.microsoft.com/office/drawing/2014/main" id="{5E31D599-065E-62BB-B4EA-1B72B317DAEA}"/>
              </a:ext>
              <a:ext uri="{C183D7F6-B498-43B3-948B-1728B52AA6E4}">
                <adec:decorative xmlns:adec="http://schemas.microsoft.com/office/drawing/2017/decorative" val="1"/>
              </a:ext>
            </a:extLst>
          </p:cNvPr>
          <p:cNvSpPr/>
          <p:nvPr/>
        </p:nvSpPr>
        <p:spPr>
          <a:xfrm>
            <a:off x="5877205" y="5896237"/>
            <a:ext cx="1280160" cy="457200"/>
          </a:xfrm>
          <a:prstGeom prst="roundRect">
            <a:avLst/>
          </a:prstGeom>
          <a:solidFill>
            <a:srgbClr val="00579E"/>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Marketing Firm</a:t>
            </a:r>
          </a:p>
        </p:txBody>
      </p:sp>
      <p:sp>
        <p:nvSpPr>
          <p:cNvPr id="54" name="Rounded Rectangle 53">
            <a:extLst>
              <a:ext uri="{FF2B5EF4-FFF2-40B4-BE49-F238E27FC236}">
                <a16:creationId xmlns:a16="http://schemas.microsoft.com/office/drawing/2014/main" id="{139FF1C0-D4AD-EC5D-59FF-BAF357736787}"/>
              </a:ext>
              <a:ext uri="{C183D7F6-B498-43B3-948B-1728B52AA6E4}">
                <adec:decorative xmlns:adec="http://schemas.microsoft.com/office/drawing/2017/decorative" val="1"/>
              </a:ext>
            </a:extLst>
          </p:cNvPr>
          <p:cNvSpPr/>
          <p:nvPr/>
        </p:nvSpPr>
        <p:spPr>
          <a:xfrm>
            <a:off x="7198365" y="5896237"/>
            <a:ext cx="1280160" cy="457200"/>
          </a:xfrm>
          <a:prstGeom prst="roundRect">
            <a:avLst/>
          </a:prstGeom>
          <a:solidFill>
            <a:srgbClr val="00579E"/>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Quality Assurance Firm</a:t>
            </a:r>
          </a:p>
        </p:txBody>
      </p:sp>
      <p:sp>
        <p:nvSpPr>
          <p:cNvPr id="55" name="Rounded Rectangle 54">
            <a:extLst>
              <a:ext uri="{FF2B5EF4-FFF2-40B4-BE49-F238E27FC236}">
                <a16:creationId xmlns:a16="http://schemas.microsoft.com/office/drawing/2014/main" id="{3727E423-3A12-31E3-E407-58DDA8187DD1}"/>
              </a:ext>
              <a:ext uri="{C183D7F6-B498-43B3-948B-1728B52AA6E4}">
                <adec:decorative xmlns:adec="http://schemas.microsoft.com/office/drawing/2017/decorative" val="1"/>
              </a:ext>
            </a:extLst>
          </p:cNvPr>
          <p:cNvSpPr/>
          <p:nvPr/>
        </p:nvSpPr>
        <p:spPr>
          <a:xfrm>
            <a:off x="8514727" y="5896237"/>
            <a:ext cx="1280160" cy="457200"/>
          </a:xfrm>
          <a:prstGeom prst="roundRect">
            <a:avLst/>
          </a:prstGeom>
          <a:solidFill>
            <a:srgbClr val="00579E"/>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Claims Processing Firm</a:t>
            </a:r>
          </a:p>
        </p:txBody>
      </p:sp>
      <p:sp>
        <p:nvSpPr>
          <p:cNvPr id="56" name="Rounded Rectangle 55">
            <a:extLst>
              <a:ext uri="{FF2B5EF4-FFF2-40B4-BE49-F238E27FC236}">
                <a16:creationId xmlns:a16="http://schemas.microsoft.com/office/drawing/2014/main" id="{074B4EC5-7AF4-0468-EFDE-D418CAD83717}"/>
              </a:ext>
              <a:ext uri="{C183D7F6-B498-43B3-948B-1728B52AA6E4}">
                <adec:decorative xmlns:adec="http://schemas.microsoft.com/office/drawing/2017/decorative" val="1"/>
              </a:ext>
            </a:extLst>
          </p:cNvPr>
          <p:cNvSpPr/>
          <p:nvPr/>
        </p:nvSpPr>
        <p:spPr>
          <a:xfrm>
            <a:off x="10053073" y="5896237"/>
            <a:ext cx="1280160" cy="457200"/>
          </a:xfrm>
          <a:prstGeom prst="roundRect">
            <a:avLst/>
          </a:prstGeom>
          <a:solidFill>
            <a:srgbClr val="00579E"/>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Agents</a:t>
            </a:r>
          </a:p>
        </p:txBody>
      </p:sp>
      <p:cxnSp>
        <p:nvCxnSpPr>
          <p:cNvPr id="60" name="Straight Connector 59">
            <a:extLst>
              <a:ext uri="{FF2B5EF4-FFF2-40B4-BE49-F238E27FC236}">
                <a16:creationId xmlns:a16="http://schemas.microsoft.com/office/drawing/2014/main" id="{358C0F77-3310-9DE7-EC21-EBDA1AEEB2F6}"/>
              </a:ext>
              <a:ext uri="{C183D7F6-B498-43B3-948B-1728B52AA6E4}">
                <adec:decorative xmlns:adec="http://schemas.microsoft.com/office/drawing/2017/decorative" val="1"/>
              </a:ext>
            </a:extLst>
          </p:cNvPr>
          <p:cNvCxnSpPr>
            <a:cxnSpLocks/>
            <a:stCxn id="28" idx="2"/>
            <a:endCxn id="30" idx="0"/>
          </p:cNvCxnSpPr>
          <p:nvPr/>
        </p:nvCxnSpPr>
        <p:spPr>
          <a:xfrm rot="5400000">
            <a:off x="6533533" y="729213"/>
            <a:ext cx="253603" cy="3136858"/>
          </a:xfrm>
          <a:prstGeom prst="bentConnector3">
            <a:avLst>
              <a:gd name="adj1" fmla="val 50000"/>
            </a:avLst>
          </a:prstGeom>
        </p:spPr>
        <p:style>
          <a:lnRef idx="2">
            <a:schemeClr val="dk1"/>
          </a:lnRef>
          <a:fillRef idx="0">
            <a:schemeClr val="dk1"/>
          </a:fillRef>
          <a:effectRef idx="1">
            <a:schemeClr val="dk1"/>
          </a:effectRef>
          <a:fontRef idx="minor">
            <a:schemeClr val="tx1"/>
          </a:fontRef>
        </p:style>
      </p:cxnSp>
      <p:cxnSp>
        <p:nvCxnSpPr>
          <p:cNvPr id="62" name="Straight Connector 59">
            <a:extLst>
              <a:ext uri="{FF2B5EF4-FFF2-40B4-BE49-F238E27FC236}">
                <a16:creationId xmlns:a16="http://schemas.microsoft.com/office/drawing/2014/main" id="{5D8AB35E-ED9D-C292-0185-55DC1E4C19B0}"/>
              </a:ext>
              <a:ext uri="{C183D7F6-B498-43B3-948B-1728B52AA6E4}">
                <adec:decorative xmlns:adec="http://schemas.microsoft.com/office/drawing/2017/decorative" val="1"/>
              </a:ext>
            </a:extLst>
          </p:cNvPr>
          <p:cNvCxnSpPr>
            <a:cxnSpLocks/>
            <a:stCxn id="28" idx="2"/>
            <a:endCxn id="31" idx="0"/>
          </p:cNvCxnSpPr>
          <p:nvPr/>
        </p:nvCxnSpPr>
        <p:spPr>
          <a:xfrm rot="5400000">
            <a:off x="7101474" y="1297154"/>
            <a:ext cx="253603" cy="2000977"/>
          </a:xfrm>
          <a:prstGeom prst="bentConnector3">
            <a:avLst>
              <a:gd name="adj1" fmla="val 50000"/>
            </a:avLst>
          </a:prstGeom>
        </p:spPr>
        <p:style>
          <a:lnRef idx="2">
            <a:schemeClr val="dk1"/>
          </a:lnRef>
          <a:fillRef idx="0">
            <a:schemeClr val="dk1"/>
          </a:fillRef>
          <a:effectRef idx="1">
            <a:schemeClr val="dk1"/>
          </a:effectRef>
          <a:fontRef idx="minor">
            <a:schemeClr val="tx1"/>
          </a:fontRef>
        </p:style>
      </p:cxnSp>
      <p:cxnSp>
        <p:nvCxnSpPr>
          <p:cNvPr id="65" name="Straight Connector 59">
            <a:extLst>
              <a:ext uri="{FF2B5EF4-FFF2-40B4-BE49-F238E27FC236}">
                <a16:creationId xmlns:a16="http://schemas.microsoft.com/office/drawing/2014/main" id="{8CD8BDE2-BBC6-BD82-77D0-C586A457F4AF}"/>
              </a:ext>
              <a:ext uri="{C183D7F6-B498-43B3-948B-1728B52AA6E4}">
                <adec:decorative xmlns:adec="http://schemas.microsoft.com/office/drawing/2017/decorative" val="1"/>
              </a:ext>
            </a:extLst>
          </p:cNvPr>
          <p:cNvCxnSpPr>
            <a:cxnSpLocks/>
            <a:stCxn id="28" idx="2"/>
            <a:endCxn id="32" idx="0"/>
          </p:cNvCxnSpPr>
          <p:nvPr/>
        </p:nvCxnSpPr>
        <p:spPr>
          <a:xfrm rot="5400000">
            <a:off x="7760854" y="1956534"/>
            <a:ext cx="253603" cy="682216"/>
          </a:xfrm>
          <a:prstGeom prst="bentConnector3">
            <a:avLst>
              <a:gd name="adj1" fmla="val 50000"/>
            </a:avLst>
          </a:prstGeom>
        </p:spPr>
        <p:style>
          <a:lnRef idx="2">
            <a:schemeClr val="dk1"/>
          </a:lnRef>
          <a:fillRef idx="0">
            <a:schemeClr val="dk1"/>
          </a:fillRef>
          <a:effectRef idx="1">
            <a:schemeClr val="dk1"/>
          </a:effectRef>
          <a:fontRef idx="minor">
            <a:schemeClr val="tx1"/>
          </a:fontRef>
        </p:style>
      </p:cxnSp>
      <p:cxnSp>
        <p:nvCxnSpPr>
          <p:cNvPr id="68" name="Straight Connector 59">
            <a:extLst>
              <a:ext uri="{FF2B5EF4-FFF2-40B4-BE49-F238E27FC236}">
                <a16:creationId xmlns:a16="http://schemas.microsoft.com/office/drawing/2014/main" id="{23A39616-0F62-9744-7673-9F8547D23220}"/>
              </a:ext>
              <a:ext uri="{C183D7F6-B498-43B3-948B-1728B52AA6E4}">
                <adec:decorative xmlns:adec="http://schemas.microsoft.com/office/drawing/2017/decorative" val="1"/>
              </a:ext>
            </a:extLst>
          </p:cNvPr>
          <p:cNvCxnSpPr>
            <a:cxnSpLocks/>
            <a:stCxn id="28" idx="2"/>
            <a:endCxn id="33" idx="0"/>
          </p:cNvCxnSpPr>
          <p:nvPr/>
        </p:nvCxnSpPr>
        <p:spPr>
          <a:xfrm rot="16200000" flipH="1">
            <a:off x="8420234" y="1979369"/>
            <a:ext cx="253603" cy="636545"/>
          </a:xfrm>
          <a:prstGeom prst="bentConnector3">
            <a:avLst>
              <a:gd name="adj1" fmla="val 50000"/>
            </a:avLst>
          </a:prstGeom>
        </p:spPr>
        <p:style>
          <a:lnRef idx="2">
            <a:schemeClr val="dk1"/>
          </a:lnRef>
          <a:fillRef idx="0">
            <a:schemeClr val="dk1"/>
          </a:fillRef>
          <a:effectRef idx="1">
            <a:schemeClr val="dk1"/>
          </a:effectRef>
          <a:fontRef idx="minor">
            <a:schemeClr val="tx1"/>
          </a:fontRef>
        </p:style>
      </p:cxnSp>
      <p:cxnSp>
        <p:nvCxnSpPr>
          <p:cNvPr id="71" name="Straight Connector 59">
            <a:extLst>
              <a:ext uri="{FF2B5EF4-FFF2-40B4-BE49-F238E27FC236}">
                <a16:creationId xmlns:a16="http://schemas.microsoft.com/office/drawing/2014/main" id="{9C103DC9-1D51-66FA-CF44-8114EB3BAD94}"/>
              </a:ext>
              <a:ext uri="{C183D7F6-B498-43B3-948B-1728B52AA6E4}">
                <adec:decorative xmlns:adec="http://schemas.microsoft.com/office/drawing/2017/decorative" val="1"/>
              </a:ext>
            </a:extLst>
          </p:cNvPr>
          <p:cNvCxnSpPr>
            <a:cxnSpLocks/>
            <a:stCxn id="28" idx="2"/>
            <a:endCxn id="34" idx="0"/>
          </p:cNvCxnSpPr>
          <p:nvPr/>
        </p:nvCxnSpPr>
        <p:spPr>
          <a:xfrm rot="16200000" flipH="1">
            <a:off x="9033895" y="1365709"/>
            <a:ext cx="253603" cy="1863866"/>
          </a:xfrm>
          <a:prstGeom prst="bentConnector3">
            <a:avLst>
              <a:gd name="adj1" fmla="val 50000"/>
            </a:avLst>
          </a:prstGeom>
        </p:spPr>
        <p:style>
          <a:lnRef idx="2">
            <a:schemeClr val="dk1"/>
          </a:lnRef>
          <a:fillRef idx="0">
            <a:schemeClr val="dk1"/>
          </a:fillRef>
          <a:effectRef idx="1">
            <a:schemeClr val="dk1"/>
          </a:effectRef>
          <a:fontRef idx="minor">
            <a:schemeClr val="tx1"/>
          </a:fontRef>
        </p:style>
      </p:cxnSp>
      <p:cxnSp>
        <p:nvCxnSpPr>
          <p:cNvPr id="74" name="Straight Connector 59">
            <a:extLst>
              <a:ext uri="{FF2B5EF4-FFF2-40B4-BE49-F238E27FC236}">
                <a16:creationId xmlns:a16="http://schemas.microsoft.com/office/drawing/2014/main" id="{35F1F0C9-C7A2-1B9C-A307-AE155A537692}"/>
              </a:ext>
              <a:ext uri="{C183D7F6-B498-43B3-948B-1728B52AA6E4}">
                <adec:decorative xmlns:adec="http://schemas.microsoft.com/office/drawing/2017/decorative" val="1"/>
              </a:ext>
            </a:extLst>
          </p:cNvPr>
          <p:cNvCxnSpPr>
            <a:cxnSpLocks/>
            <a:stCxn id="28" idx="2"/>
            <a:endCxn id="35" idx="0"/>
          </p:cNvCxnSpPr>
          <p:nvPr/>
        </p:nvCxnSpPr>
        <p:spPr>
          <a:xfrm rot="16200000" flipH="1">
            <a:off x="9670416" y="729188"/>
            <a:ext cx="253603" cy="3136908"/>
          </a:xfrm>
          <a:prstGeom prst="bentConnector3">
            <a:avLst>
              <a:gd name="adj1" fmla="val 50000"/>
            </a:avLst>
          </a:prstGeom>
        </p:spPr>
        <p:style>
          <a:lnRef idx="2">
            <a:schemeClr val="dk1"/>
          </a:lnRef>
          <a:fillRef idx="0">
            <a:schemeClr val="dk1"/>
          </a:fillRef>
          <a:effectRef idx="1">
            <a:schemeClr val="dk1"/>
          </a:effectRef>
          <a:fontRef idx="minor">
            <a:schemeClr val="tx1"/>
          </a:fontRef>
        </p:style>
      </p:cxnSp>
      <p:cxnSp>
        <p:nvCxnSpPr>
          <p:cNvPr id="81" name="Straight Connector 80">
            <a:extLst>
              <a:ext uri="{FF2B5EF4-FFF2-40B4-BE49-F238E27FC236}">
                <a16:creationId xmlns:a16="http://schemas.microsoft.com/office/drawing/2014/main" id="{C316C59B-F8B1-B815-F8B0-C44616C5EBD1}"/>
              </a:ext>
              <a:ext uri="{C183D7F6-B498-43B3-948B-1728B52AA6E4}">
                <adec:decorative xmlns:adec="http://schemas.microsoft.com/office/drawing/2017/decorative" val="1"/>
              </a:ext>
            </a:extLst>
          </p:cNvPr>
          <p:cNvCxnSpPr>
            <a:stCxn id="30" idx="2"/>
            <a:endCxn id="39" idx="0"/>
          </p:cNvCxnSpPr>
          <p:nvPr/>
        </p:nvCxnSpPr>
        <p:spPr>
          <a:xfrm>
            <a:off x="5091905" y="2881644"/>
            <a:ext cx="0" cy="235491"/>
          </a:xfrm>
          <a:prstGeom prst="line">
            <a:avLst/>
          </a:prstGeom>
        </p:spPr>
        <p:style>
          <a:lnRef idx="2">
            <a:schemeClr val="accent1"/>
          </a:lnRef>
          <a:fillRef idx="0">
            <a:schemeClr val="accent1"/>
          </a:fillRef>
          <a:effectRef idx="1">
            <a:schemeClr val="accent1"/>
          </a:effectRef>
          <a:fontRef idx="minor">
            <a:schemeClr val="tx1"/>
          </a:fontRef>
        </p:style>
      </p:cxnSp>
      <p:cxnSp>
        <p:nvCxnSpPr>
          <p:cNvPr id="83" name="Straight Connector 82">
            <a:extLst>
              <a:ext uri="{FF2B5EF4-FFF2-40B4-BE49-F238E27FC236}">
                <a16:creationId xmlns:a16="http://schemas.microsoft.com/office/drawing/2014/main" id="{7209D69E-ABC7-9442-5349-482377F7E6BE}"/>
              </a:ext>
              <a:ext uri="{C183D7F6-B498-43B3-948B-1728B52AA6E4}">
                <adec:decorative xmlns:adec="http://schemas.microsoft.com/office/drawing/2017/decorative" val="1"/>
              </a:ext>
            </a:extLst>
          </p:cNvPr>
          <p:cNvCxnSpPr>
            <a:cxnSpLocks/>
            <a:stCxn id="32" idx="2"/>
            <a:endCxn id="40" idx="0"/>
          </p:cNvCxnSpPr>
          <p:nvPr/>
        </p:nvCxnSpPr>
        <p:spPr>
          <a:xfrm rot="5400000">
            <a:off x="6826163" y="2396750"/>
            <a:ext cx="235491" cy="1205278"/>
          </a:xfrm>
          <a:prstGeom prst="bentConnector3">
            <a:avLst>
              <a:gd name="adj1" fmla="val 50000"/>
            </a:avLst>
          </a:prstGeom>
        </p:spPr>
        <p:style>
          <a:lnRef idx="2">
            <a:schemeClr val="accent1"/>
          </a:lnRef>
          <a:fillRef idx="0">
            <a:schemeClr val="accent1"/>
          </a:fillRef>
          <a:effectRef idx="1">
            <a:schemeClr val="accent1"/>
          </a:effectRef>
          <a:fontRef idx="minor">
            <a:schemeClr val="tx1"/>
          </a:fontRef>
        </p:style>
      </p:cxnSp>
      <p:cxnSp>
        <p:nvCxnSpPr>
          <p:cNvPr id="85" name="Straight Connector 82">
            <a:extLst>
              <a:ext uri="{FF2B5EF4-FFF2-40B4-BE49-F238E27FC236}">
                <a16:creationId xmlns:a16="http://schemas.microsoft.com/office/drawing/2014/main" id="{0A2362A5-201E-E8A9-332A-2280812BEAEF}"/>
              </a:ext>
              <a:ext uri="{C183D7F6-B498-43B3-948B-1728B52AA6E4}">
                <adec:decorative xmlns:adec="http://schemas.microsoft.com/office/drawing/2017/decorative" val="1"/>
              </a:ext>
            </a:extLst>
          </p:cNvPr>
          <p:cNvCxnSpPr>
            <a:cxnSpLocks/>
            <a:stCxn id="32" idx="2"/>
            <a:endCxn id="42" idx="0"/>
          </p:cNvCxnSpPr>
          <p:nvPr/>
        </p:nvCxnSpPr>
        <p:spPr>
          <a:xfrm rot="16200000" flipH="1">
            <a:off x="8065204" y="2362986"/>
            <a:ext cx="235491" cy="1272805"/>
          </a:xfrm>
          <a:prstGeom prst="bentConnector3">
            <a:avLst>
              <a:gd name="adj1" fmla="val 50000"/>
            </a:avLst>
          </a:prstGeom>
        </p:spPr>
        <p:style>
          <a:lnRef idx="2">
            <a:schemeClr val="accent1"/>
          </a:lnRef>
          <a:fillRef idx="0">
            <a:schemeClr val="accent1"/>
          </a:fillRef>
          <a:effectRef idx="1">
            <a:schemeClr val="accent1"/>
          </a:effectRef>
          <a:fontRef idx="minor">
            <a:schemeClr val="tx1"/>
          </a:fontRef>
        </p:style>
      </p:cxnSp>
      <p:cxnSp>
        <p:nvCxnSpPr>
          <p:cNvPr id="88" name="Straight Connector 87">
            <a:extLst>
              <a:ext uri="{FF2B5EF4-FFF2-40B4-BE49-F238E27FC236}">
                <a16:creationId xmlns:a16="http://schemas.microsoft.com/office/drawing/2014/main" id="{0C3FDCB1-3C3A-3437-121D-FEA2180398F4}"/>
              </a:ext>
              <a:ext uri="{C183D7F6-B498-43B3-948B-1728B52AA6E4}">
                <adec:decorative xmlns:adec="http://schemas.microsoft.com/office/drawing/2017/decorative" val="1"/>
              </a:ext>
            </a:extLst>
          </p:cNvPr>
          <p:cNvCxnSpPr>
            <a:cxnSpLocks/>
            <a:stCxn id="34" idx="2"/>
            <a:endCxn id="43" idx="0"/>
          </p:cNvCxnSpPr>
          <p:nvPr/>
        </p:nvCxnSpPr>
        <p:spPr>
          <a:xfrm>
            <a:off x="10092629" y="2881644"/>
            <a:ext cx="0" cy="235491"/>
          </a:xfrm>
          <a:prstGeom prst="line">
            <a:avLst/>
          </a:prstGeom>
        </p:spPr>
        <p:style>
          <a:lnRef idx="2">
            <a:schemeClr val="accent1"/>
          </a:lnRef>
          <a:fillRef idx="0">
            <a:schemeClr val="accent1"/>
          </a:fillRef>
          <a:effectRef idx="1">
            <a:schemeClr val="accent1"/>
          </a:effectRef>
          <a:fontRef idx="minor">
            <a:schemeClr val="tx1"/>
          </a:fontRef>
        </p:style>
      </p:cxnSp>
      <p:cxnSp>
        <p:nvCxnSpPr>
          <p:cNvPr id="92" name="Straight Connector 91">
            <a:extLst>
              <a:ext uri="{FF2B5EF4-FFF2-40B4-BE49-F238E27FC236}">
                <a16:creationId xmlns:a16="http://schemas.microsoft.com/office/drawing/2014/main" id="{274F391B-6962-9C5C-B657-04FCE4D03AFD}"/>
              </a:ext>
              <a:ext uri="{C183D7F6-B498-43B3-948B-1728B52AA6E4}">
                <adec:decorative xmlns:adec="http://schemas.microsoft.com/office/drawing/2017/decorative" val="1"/>
              </a:ext>
            </a:extLst>
          </p:cNvPr>
          <p:cNvCxnSpPr>
            <a:stCxn id="41" idx="2"/>
            <a:endCxn id="44" idx="0"/>
          </p:cNvCxnSpPr>
          <p:nvPr/>
        </p:nvCxnSpPr>
        <p:spPr>
          <a:xfrm>
            <a:off x="7557885" y="3574335"/>
            <a:ext cx="0" cy="83114"/>
          </a:xfrm>
          <a:prstGeom prst="line">
            <a:avLst/>
          </a:prstGeom>
        </p:spPr>
        <p:style>
          <a:lnRef idx="2">
            <a:schemeClr val="accent2"/>
          </a:lnRef>
          <a:fillRef idx="0">
            <a:schemeClr val="accent2"/>
          </a:fillRef>
          <a:effectRef idx="1">
            <a:schemeClr val="accent2"/>
          </a:effectRef>
          <a:fontRef idx="minor">
            <a:schemeClr val="tx1"/>
          </a:fontRef>
        </p:style>
      </p:cxnSp>
      <p:cxnSp>
        <p:nvCxnSpPr>
          <p:cNvPr id="94" name="Straight Connector 93">
            <a:extLst>
              <a:ext uri="{FF2B5EF4-FFF2-40B4-BE49-F238E27FC236}">
                <a16:creationId xmlns:a16="http://schemas.microsoft.com/office/drawing/2014/main" id="{90C263EC-E939-A10A-0DCC-FBA948AD3478}"/>
              </a:ext>
              <a:ext uri="{C183D7F6-B498-43B3-948B-1728B52AA6E4}">
                <adec:decorative xmlns:adec="http://schemas.microsoft.com/office/drawing/2017/decorative" val="1"/>
              </a:ext>
            </a:extLst>
          </p:cNvPr>
          <p:cNvCxnSpPr>
            <a:cxnSpLocks/>
            <a:stCxn id="42" idx="2"/>
            <a:endCxn id="45" idx="0"/>
          </p:cNvCxnSpPr>
          <p:nvPr/>
        </p:nvCxnSpPr>
        <p:spPr>
          <a:xfrm>
            <a:off x="8819352" y="3574335"/>
            <a:ext cx="0" cy="83114"/>
          </a:xfrm>
          <a:prstGeom prst="line">
            <a:avLst/>
          </a:prstGeom>
        </p:spPr>
        <p:style>
          <a:lnRef idx="2">
            <a:schemeClr val="accent2"/>
          </a:lnRef>
          <a:fillRef idx="0">
            <a:schemeClr val="accent2"/>
          </a:fillRef>
          <a:effectRef idx="1">
            <a:schemeClr val="accent2"/>
          </a:effectRef>
          <a:fontRef idx="minor">
            <a:schemeClr val="tx1"/>
          </a:fontRef>
        </p:style>
      </p:cxnSp>
      <p:cxnSp>
        <p:nvCxnSpPr>
          <p:cNvPr id="98" name="Straight Connector 59">
            <a:extLst>
              <a:ext uri="{FF2B5EF4-FFF2-40B4-BE49-F238E27FC236}">
                <a16:creationId xmlns:a16="http://schemas.microsoft.com/office/drawing/2014/main" id="{45AFE7F7-5398-DD2C-3F17-2657F3D46B6E}"/>
              </a:ext>
              <a:ext uri="{C183D7F6-B498-43B3-948B-1728B52AA6E4}">
                <adec:decorative xmlns:adec="http://schemas.microsoft.com/office/drawing/2017/decorative" val="1"/>
              </a:ext>
            </a:extLst>
          </p:cNvPr>
          <p:cNvCxnSpPr>
            <a:cxnSpLocks/>
            <a:stCxn id="29" idx="2"/>
            <a:endCxn id="38" idx="0"/>
          </p:cNvCxnSpPr>
          <p:nvPr/>
        </p:nvCxnSpPr>
        <p:spPr>
          <a:xfrm rot="16200000" flipH="1">
            <a:off x="9336336" y="3825827"/>
            <a:ext cx="249245" cy="2464390"/>
          </a:xfrm>
          <a:prstGeom prst="bentConnector3">
            <a:avLst>
              <a:gd name="adj1" fmla="val 50000"/>
            </a:avLst>
          </a:prstGeom>
        </p:spPr>
        <p:style>
          <a:lnRef idx="2">
            <a:schemeClr val="dk1"/>
          </a:lnRef>
          <a:fillRef idx="0">
            <a:schemeClr val="dk1"/>
          </a:fillRef>
          <a:effectRef idx="1">
            <a:schemeClr val="dk1"/>
          </a:effectRef>
          <a:fontRef idx="minor">
            <a:schemeClr val="tx1"/>
          </a:fontRef>
        </p:style>
      </p:cxnSp>
      <p:cxnSp>
        <p:nvCxnSpPr>
          <p:cNvPr id="101" name="Straight Connector 59">
            <a:extLst>
              <a:ext uri="{FF2B5EF4-FFF2-40B4-BE49-F238E27FC236}">
                <a16:creationId xmlns:a16="http://schemas.microsoft.com/office/drawing/2014/main" id="{4B2B0E26-0D20-6040-9667-77B957DE189E}"/>
              </a:ext>
              <a:ext uri="{C183D7F6-B498-43B3-948B-1728B52AA6E4}">
                <adec:decorative xmlns:adec="http://schemas.microsoft.com/office/drawing/2017/decorative" val="1"/>
              </a:ext>
            </a:extLst>
          </p:cNvPr>
          <p:cNvCxnSpPr>
            <a:cxnSpLocks/>
            <a:stCxn id="29" idx="2"/>
            <a:endCxn id="37" idx="0"/>
          </p:cNvCxnSpPr>
          <p:nvPr/>
        </p:nvCxnSpPr>
        <p:spPr>
          <a:xfrm rot="5400000">
            <a:off x="7568442" y="4522323"/>
            <a:ext cx="249245" cy="1071398"/>
          </a:xfrm>
          <a:prstGeom prst="bentConnector3">
            <a:avLst>
              <a:gd name="adj1" fmla="val 50000"/>
            </a:avLst>
          </a:prstGeom>
        </p:spPr>
        <p:style>
          <a:lnRef idx="2">
            <a:schemeClr val="dk1"/>
          </a:lnRef>
          <a:fillRef idx="0">
            <a:schemeClr val="dk1"/>
          </a:fillRef>
          <a:effectRef idx="1">
            <a:schemeClr val="dk1"/>
          </a:effectRef>
          <a:fontRef idx="minor">
            <a:schemeClr val="tx1"/>
          </a:fontRef>
        </p:style>
      </p:cxnSp>
      <p:cxnSp>
        <p:nvCxnSpPr>
          <p:cNvPr id="104" name="Straight Connector 59">
            <a:extLst>
              <a:ext uri="{FF2B5EF4-FFF2-40B4-BE49-F238E27FC236}">
                <a16:creationId xmlns:a16="http://schemas.microsoft.com/office/drawing/2014/main" id="{9E8AAF3B-1B0A-48E8-E7EA-437C6478465B}"/>
              </a:ext>
              <a:ext uri="{C183D7F6-B498-43B3-948B-1728B52AA6E4}">
                <adec:decorative xmlns:adec="http://schemas.microsoft.com/office/drawing/2017/decorative" val="1"/>
              </a:ext>
            </a:extLst>
          </p:cNvPr>
          <p:cNvCxnSpPr>
            <a:cxnSpLocks/>
            <a:stCxn id="29" idx="2"/>
            <a:endCxn id="36" idx="0"/>
          </p:cNvCxnSpPr>
          <p:nvPr/>
        </p:nvCxnSpPr>
        <p:spPr>
          <a:xfrm rot="5400000">
            <a:off x="6989662" y="3943543"/>
            <a:ext cx="249245" cy="2228959"/>
          </a:xfrm>
          <a:prstGeom prst="bentConnector3">
            <a:avLst>
              <a:gd name="adj1" fmla="val 50000"/>
            </a:avLst>
          </a:prstGeom>
        </p:spPr>
        <p:style>
          <a:lnRef idx="2">
            <a:schemeClr val="dk1"/>
          </a:lnRef>
          <a:fillRef idx="0">
            <a:schemeClr val="dk1"/>
          </a:fillRef>
          <a:effectRef idx="1">
            <a:schemeClr val="dk1"/>
          </a:effectRef>
          <a:fontRef idx="minor">
            <a:schemeClr val="tx1"/>
          </a:fontRef>
        </p:style>
      </p:cxnSp>
      <p:cxnSp>
        <p:nvCxnSpPr>
          <p:cNvPr id="108" name="Straight Connector 107">
            <a:extLst>
              <a:ext uri="{FF2B5EF4-FFF2-40B4-BE49-F238E27FC236}">
                <a16:creationId xmlns:a16="http://schemas.microsoft.com/office/drawing/2014/main" id="{7F825E4E-D244-D78B-71E1-6AD1642548C6}"/>
              </a:ext>
              <a:ext uri="{C183D7F6-B498-43B3-948B-1728B52AA6E4}">
                <adec:decorative xmlns:adec="http://schemas.microsoft.com/office/drawing/2017/decorative" val="1"/>
              </a:ext>
            </a:extLst>
          </p:cNvPr>
          <p:cNvCxnSpPr>
            <a:endCxn id="56" idx="0"/>
          </p:cNvCxnSpPr>
          <p:nvPr/>
        </p:nvCxnSpPr>
        <p:spPr>
          <a:xfrm flipH="1">
            <a:off x="10693153" y="5639845"/>
            <a:ext cx="1" cy="256392"/>
          </a:xfrm>
          <a:prstGeom prst="line">
            <a:avLst/>
          </a:prstGeom>
        </p:spPr>
        <p:style>
          <a:lnRef idx="2">
            <a:schemeClr val="accent1"/>
          </a:lnRef>
          <a:fillRef idx="0">
            <a:schemeClr val="accent1"/>
          </a:fillRef>
          <a:effectRef idx="1">
            <a:schemeClr val="accent1"/>
          </a:effectRef>
          <a:fontRef idx="minor">
            <a:schemeClr val="tx1"/>
          </a:fontRef>
        </p:style>
      </p:cxnSp>
      <p:cxnSp>
        <p:nvCxnSpPr>
          <p:cNvPr id="109" name="Straight Connector 82">
            <a:extLst>
              <a:ext uri="{FF2B5EF4-FFF2-40B4-BE49-F238E27FC236}">
                <a16:creationId xmlns:a16="http://schemas.microsoft.com/office/drawing/2014/main" id="{C0824AB3-F1DE-4DFD-EC02-50FFDB2F2B54}"/>
              </a:ext>
              <a:ext uri="{C183D7F6-B498-43B3-948B-1728B52AA6E4}">
                <adec:decorative xmlns:adec="http://schemas.microsoft.com/office/drawing/2017/decorative" val="1"/>
              </a:ext>
            </a:extLst>
          </p:cNvPr>
          <p:cNvCxnSpPr>
            <a:cxnSpLocks/>
            <a:stCxn id="37" idx="2"/>
            <a:endCxn id="52" idx="0"/>
          </p:cNvCxnSpPr>
          <p:nvPr/>
        </p:nvCxnSpPr>
        <p:spPr>
          <a:xfrm rot="5400000">
            <a:off x="6095469" y="4834341"/>
            <a:ext cx="256392" cy="1867401"/>
          </a:xfrm>
          <a:prstGeom prst="bentConnector3">
            <a:avLst>
              <a:gd name="adj1" fmla="val 50000"/>
            </a:avLst>
          </a:prstGeom>
        </p:spPr>
        <p:style>
          <a:lnRef idx="2">
            <a:schemeClr val="accent1"/>
          </a:lnRef>
          <a:fillRef idx="0">
            <a:schemeClr val="accent1"/>
          </a:fillRef>
          <a:effectRef idx="1">
            <a:schemeClr val="accent1"/>
          </a:effectRef>
          <a:fontRef idx="minor">
            <a:schemeClr val="tx1"/>
          </a:fontRef>
        </p:style>
      </p:cxnSp>
      <p:cxnSp>
        <p:nvCxnSpPr>
          <p:cNvPr id="112" name="Straight Connector 82">
            <a:extLst>
              <a:ext uri="{FF2B5EF4-FFF2-40B4-BE49-F238E27FC236}">
                <a16:creationId xmlns:a16="http://schemas.microsoft.com/office/drawing/2014/main" id="{8B2696D6-2D42-CB38-3F3E-8F0CCD952CC3}"/>
              </a:ext>
              <a:ext uri="{C183D7F6-B498-43B3-948B-1728B52AA6E4}">
                <adec:decorative xmlns:adec="http://schemas.microsoft.com/office/drawing/2017/decorative" val="1"/>
              </a:ext>
            </a:extLst>
          </p:cNvPr>
          <p:cNvCxnSpPr>
            <a:cxnSpLocks/>
            <a:stCxn id="37" idx="2"/>
            <a:endCxn id="53" idx="0"/>
          </p:cNvCxnSpPr>
          <p:nvPr/>
        </p:nvCxnSpPr>
        <p:spPr>
          <a:xfrm rot="5400000">
            <a:off x="6709129" y="5448001"/>
            <a:ext cx="256392" cy="640080"/>
          </a:xfrm>
          <a:prstGeom prst="bentConnector3">
            <a:avLst>
              <a:gd name="adj1" fmla="val 50000"/>
            </a:avLst>
          </a:prstGeom>
        </p:spPr>
        <p:style>
          <a:lnRef idx="2">
            <a:schemeClr val="accent1"/>
          </a:lnRef>
          <a:fillRef idx="0">
            <a:schemeClr val="accent1"/>
          </a:fillRef>
          <a:effectRef idx="1">
            <a:schemeClr val="accent1"/>
          </a:effectRef>
          <a:fontRef idx="minor">
            <a:schemeClr val="tx1"/>
          </a:fontRef>
        </p:style>
      </p:cxnSp>
      <p:cxnSp>
        <p:nvCxnSpPr>
          <p:cNvPr id="115" name="Straight Connector 82">
            <a:extLst>
              <a:ext uri="{FF2B5EF4-FFF2-40B4-BE49-F238E27FC236}">
                <a16:creationId xmlns:a16="http://schemas.microsoft.com/office/drawing/2014/main" id="{F72E9A7A-739E-C7B6-0398-A2B4BACBA6FC}"/>
              </a:ext>
              <a:ext uri="{C183D7F6-B498-43B3-948B-1728B52AA6E4}">
                <adec:decorative xmlns:adec="http://schemas.microsoft.com/office/drawing/2017/decorative" val="1"/>
              </a:ext>
            </a:extLst>
          </p:cNvPr>
          <p:cNvCxnSpPr>
            <a:cxnSpLocks/>
            <a:stCxn id="37" idx="2"/>
            <a:endCxn id="54" idx="0"/>
          </p:cNvCxnSpPr>
          <p:nvPr/>
        </p:nvCxnSpPr>
        <p:spPr>
          <a:xfrm rot="16200000" flipH="1">
            <a:off x="7369709" y="5427501"/>
            <a:ext cx="256392" cy="681080"/>
          </a:xfrm>
          <a:prstGeom prst="bentConnector3">
            <a:avLst>
              <a:gd name="adj1" fmla="val 50000"/>
            </a:avLst>
          </a:prstGeom>
        </p:spPr>
        <p:style>
          <a:lnRef idx="2">
            <a:schemeClr val="accent1"/>
          </a:lnRef>
          <a:fillRef idx="0">
            <a:schemeClr val="accent1"/>
          </a:fillRef>
          <a:effectRef idx="1">
            <a:schemeClr val="accent1"/>
          </a:effectRef>
          <a:fontRef idx="minor">
            <a:schemeClr val="tx1"/>
          </a:fontRef>
        </p:style>
      </p:cxnSp>
      <p:cxnSp>
        <p:nvCxnSpPr>
          <p:cNvPr id="118" name="Straight Connector 82">
            <a:extLst>
              <a:ext uri="{FF2B5EF4-FFF2-40B4-BE49-F238E27FC236}">
                <a16:creationId xmlns:a16="http://schemas.microsoft.com/office/drawing/2014/main" id="{490328D4-26DE-CCE9-6FDA-4D37538FDDC8}"/>
              </a:ext>
              <a:ext uri="{C183D7F6-B498-43B3-948B-1728B52AA6E4}">
                <adec:decorative xmlns:adec="http://schemas.microsoft.com/office/drawing/2017/decorative" val="1"/>
              </a:ext>
            </a:extLst>
          </p:cNvPr>
          <p:cNvCxnSpPr>
            <a:cxnSpLocks/>
            <a:stCxn id="37" idx="2"/>
            <a:endCxn id="55" idx="0"/>
          </p:cNvCxnSpPr>
          <p:nvPr/>
        </p:nvCxnSpPr>
        <p:spPr>
          <a:xfrm rot="16200000" flipH="1">
            <a:off x="8027890" y="4769320"/>
            <a:ext cx="256392" cy="1997442"/>
          </a:xfrm>
          <a:prstGeom prst="bentConnector3">
            <a:avLst>
              <a:gd name="adj1" fmla="val 50000"/>
            </a:avLst>
          </a:prstGeom>
        </p:spPr>
        <p:style>
          <a:lnRef idx="2">
            <a:schemeClr val="accent1"/>
          </a:lnRef>
          <a:fillRef idx="0">
            <a:schemeClr val="accent1"/>
          </a:fillRef>
          <a:effectRef idx="1">
            <a:schemeClr val="accent1"/>
          </a:effectRef>
          <a:fontRef idx="minor">
            <a:schemeClr val="tx1"/>
          </a:fontRef>
        </p:style>
      </p:cxnSp>
      <p:sp>
        <p:nvSpPr>
          <p:cNvPr id="121" name="BtnPartC">
            <a:hlinkClick r:id="rId3" action="ppaction://hlinksldjump" tooltip="Part C"/>
            <a:extLst>
              <a:ext uri="{FF2B5EF4-FFF2-40B4-BE49-F238E27FC236}">
                <a16:creationId xmlns:a16="http://schemas.microsoft.com/office/drawing/2014/main" id="{5FC643E1-1D6F-4354-48B5-9EFAB0041242}"/>
              </a:ext>
            </a:extLst>
          </p:cNvPr>
          <p:cNvSpPr/>
          <p:nvPr/>
        </p:nvSpPr>
        <p:spPr>
          <a:xfrm>
            <a:off x="9935308" y="1014276"/>
            <a:ext cx="2116015" cy="470654"/>
          </a:xfrm>
          <a:prstGeom prst="roundRect">
            <a:avLst>
              <a:gd name="adj" fmla="val 8000"/>
            </a:avLst>
          </a:prstGeom>
          <a:solidFill>
            <a:srgbClr val="1F5C9E"/>
          </a:solidFill>
        </p:spPr>
        <p:txBody>
          <a:bodyPr lIns="36000" rIns="36000" anchor="ctr"/>
          <a:lstStyle/>
          <a:p>
            <a:pPr marL="0" lvl="0" indent="0" algn="ctr">
              <a:lnSpc>
                <a:spcPct val="110000"/>
              </a:lnSpc>
              <a:spcBef>
                <a:spcPts val="0"/>
              </a:spcBef>
              <a:buNone/>
            </a:pPr>
            <a:r>
              <a:rPr lang="en-US" b="1" dirty="0">
                <a:solidFill>
                  <a:srgbClr val="FFFFFF"/>
                </a:solidFill>
                <a:latin typeface="Arial"/>
              </a:rPr>
              <a:t>Text Version</a:t>
            </a:r>
          </a:p>
        </p:txBody>
      </p:sp>
    </p:spTree>
    <p:extLst>
      <p:ext uri="{BB962C8B-B14F-4D97-AF65-F5344CB8AC3E}">
        <p14:creationId xmlns:p14="http://schemas.microsoft.com/office/powerpoint/2010/main" val="643303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39D6D-2DD6-9058-1BA4-0915D2D6EFA8}"/>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95A4E2F1-3D52-3FB6-CD38-F63CBFBB1935}"/>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78C5F039-36C9-AC2C-746F-4DB5C8A123FD}"/>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F3430A1E-67D9-7A08-F775-6B8C748D9146}"/>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25CF7C6E-D54E-1F43-981F-1A67E77DDBF8}"/>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BF8D6C81-D03B-D6DE-C5EF-2D9D724B7C4E}"/>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78ACE2CA-3612-7363-D853-58368680339F}"/>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3 of 28</a:t>
            </a:r>
          </a:p>
        </p:txBody>
      </p:sp>
      <p:sp>
        <p:nvSpPr>
          <p:cNvPr id="2" name="Title 1">
            <a:extLst>
              <a:ext uri="{FF2B5EF4-FFF2-40B4-BE49-F238E27FC236}">
                <a16:creationId xmlns:a16="http://schemas.microsoft.com/office/drawing/2014/main" id="{4DD8B75A-B36B-BEEC-9EF8-DB7BCB73A980}"/>
              </a:ext>
              <a:ext uri="{C183D7F6-B498-43B3-948B-1728B52AA6E4}">
                <adec:decorative xmlns:adec="http://schemas.microsoft.com/office/drawing/2017/decorative" val="0"/>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600" dirty="0">
                <a:solidFill>
                  <a:schemeClr val="tx1">
                    <a:lumMod val="85000"/>
                    <a:lumOff val="15000"/>
                  </a:schemeClr>
                </a:solidFill>
              </a:rPr>
              <a:t>Where do I fit in? (continued) Text Version</a:t>
            </a:r>
            <a:endPar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endParaRPr>
          </a:p>
        </p:txBody>
      </p:sp>
      <p:sp>
        <p:nvSpPr>
          <p:cNvPr id="16" name="Body">
            <a:extLst>
              <a:ext uri="{FF2B5EF4-FFF2-40B4-BE49-F238E27FC236}">
                <a16:creationId xmlns:a16="http://schemas.microsoft.com/office/drawing/2014/main" id="{4CD06861-C017-85BA-B2A2-EAAD46CE6274}"/>
              </a:ext>
            </a:extLst>
          </p:cNvPr>
          <p:cNvSpPr>
            <a:spLocks noGrp="1"/>
          </p:cNvSpPr>
          <p:nvPr/>
        </p:nvSpPr>
        <p:spPr>
          <a:xfrm>
            <a:off x="560000" y="1100000"/>
            <a:ext cx="10485372" cy="4850000"/>
          </a:xfrm>
          <a:prstGeom prst="rect">
            <a:avLst/>
          </a:prstGeom>
          <a:noFill/>
        </p:spPr>
        <p:txBody>
          <a:bodyPr wrap="square" lIns="0" tIns="0" rIns="0" bIns="0" anchor="t">
            <a:noAutofit/>
          </a:bodyPr>
          <a:lstStyle/>
          <a:p>
            <a:pPr marL="0" lvl="0" indent="0" algn="l">
              <a:lnSpc>
                <a:spcPct val="110000"/>
              </a:lnSpc>
              <a:spcBef>
                <a:spcPts val="900"/>
              </a:spcBef>
              <a:buNone/>
            </a:pPr>
            <a:r>
              <a:rPr lang="en-US" sz="1600" dirty="0">
                <a:solidFill>
                  <a:srgbClr val="404040"/>
                </a:solidFill>
                <a:latin typeface="Arial"/>
              </a:rPr>
              <a:t>A Part C Plan Sponsor is a CMS contractor. Part C Plan Sponsors may enter into contracts with first-tier, downstream, or related entities (FDRs). This stakeholder relationship flow chart shows examples of functions relating to the sponsor's Part C contracts. Part C Plan Sponsor first-tier and related entities may contract with downstream entities to fulfill their contractual obligations to the sponsor.</a:t>
            </a:r>
          </a:p>
          <a:p>
            <a:pPr marL="0" lvl="0" indent="0" algn="l">
              <a:lnSpc>
                <a:spcPct val="110000"/>
              </a:lnSpc>
              <a:spcBef>
                <a:spcPts val="900"/>
              </a:spcBef>
              <a:buNone/>
            </a:pPr>
            <a:r>
              <a:rPr lang="en-US" sz="1600" dirty="0">
                <a:solidFill>
                  <a:srgbClr val="404040"/>
                </a:solidFill>
                <a:latin typeface="Arial"/>
              </a:rPr>
              <a:t>Examples of first-tier entities may be independent practices, call centers, health services or hospital groups, fulfillment vendors, field marketing organizations, and credentialing organizations. If the first-tier entity is an independent practice, then a provider could be a downstream entity. If the first-tier entity is a health service and hospital group, then a radiology, hospital, or mental health facility may be the downstream entity. If the first-tier entity is a field marketing organization, then an agent may be the downstream entity. Downstream entities may contract with other downstream entities. Hospitals and mental health facilities may contract with providers.</a:t>
            </a:r>
          </a:p>
          <a:p>
            <a:pPr marL="0" lvl="0" indent="0" algn="l">
              <a:lnSpc>
                <a:spcPct val="110000"/>
              </a:lnSpc>
              <a:spcBef>
                <a:spcPts val="900"/>
              </a:spcBef>
              <a:buNone/>
            </a:pPr>
            <a:r>
              <a:rPr lang="en-US" sz="1600" dirty="0">
                <a:solidFill>
                  <a:srgbClr val="404040"/>
                </a:solidFill>
                <a:latin typeface="Arial"/>
              </a:rPr>
              <a:t> A Part D Plan Sponsor is a CMS contractor that may enter into contracts with FDRs. This stakeholder relationship flow chart shows examples of functions relating to the sponsor's Part D contracts. Part D Plan Sponsor first-tier and related entities may contract with downstream entities to fulfill their contractual obligations to the sponsor.</a:t>
            </a:r>
          </a:p>
          <a:p>
            <a:pPr marL="0" lvl="0" indent="0" algn="l">
              <a:lnSpc>
                <a:spcPct val="110000"/>
              </a:lnSpc>
              <a:spcBef>
                <a:spcPts val="900"/>
              </a:spcBef>
              <a:buNone/>
            </a:pPr>
            <a:r>
              <a:rPr lang="en-US" sz="1600" dirty="0">
                <a:solidFill>
                  <a:srgbClr val="404040"/>
                </a:solidFill>
                <a:latin typeface="Arial"/>
              </a:rPr>
              <a:t> Examples of first-tier entities include call centers, PBMS, and field marketing organizations. If the first-tier entity is a PBM, then the pharmacy, marketing firm, quality assurance firm, and claims processing firm could be downstream entities. If the first-tier entity is a field marketing organization, then an agent could be a downstream entity.</a:t>
            </a:r>
          </a:p>
        </p:txBody>
      </p:sp>
    </p:spTree>
    <p:extLst>
      <p:ext uri="{BB962C8B-B14F-4D97-AF65-F5344CB8AC3E}">
        <p14:creationId xmlns:p14="http://schemas.microsoft.com/office/powerpoint/2010/main" val="342967630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A6CB47-D5E4-16D6-1865-EB16199B8AD2}"/>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DFEBF960-A95F-A67E-E37B-95FE521D8464}"/>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DBBE80F6-8AAB-2AA0-6570-D4BF3992781E}"/>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E1A1FE28-DB25-9630-CC66-1B2DBA19768A}"/>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C93E765C-ED06-5094-021F-721011735C74}"/>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0044FC40-30D2-D53F-0DAB-95A071038D99}"/>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F5B5286E-41CA-D016-8A89-C985092738AA}"/>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4 of 28</a:t>
            </a:r>
          </a:p>
        </p:txBody>
      </p:sp>
      <p:sp>
        <p:nvSpPr>
          <p:cNvPr id="16" name="Body">
            <a:extLst>
              <a:ext uri="{FF2B5EF4-FFF2-40B4-BE49-F238E27FC236}">
                <a16:creationId xmlns:a16="http://schemas.microsoft.com/office/drawing/2014/main" id="{3B3B60CB-C64C-13A7-D383-1AE1FCD0C93E}"/>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What Are My Responsibilities?</a:t>
            </a:r>
          </a:p>
          <a:p>
            <a:pPr marL="0" lvl="0" indent="0" algn="l">
              <a:lnSpc>
                <a:spcPct val="110000"/>
              </a:lnSpc>
              <a:spcBef>
                <a:spcPts val="900"/>
              </a:spcBef>
              <a:buNone/>
            </a:pPr>
            <a:r>
              <a:rPr lang="en-US" dirty="0">
                <a:solidFill>
                  <a:srgbClr val="404040"/>
                </a:solidFill>
                <a:latin typeface="Arial"/>
              </a:rPr>
              <a:t>You play an important role in preventing, detecting, and reporting potential </a:t>
            </a:r>
            <a:r>
              <a:rPr lang="en-US" dirty="0">
                <a:solidFill>
                  <a:srgbClr val="404040"/>
                </a:solidFill>
                <a:latin typeface="Arial"/>
                <a:hlinkClick r:id="rId3" action="ppaction://hlinksldjump" tooltip="Fraud, Waste, and Abuse (view all acronyms)"/>
              </a:rPr>
              <a:t>FWA</a:t>
            </a:r>
            <a:r>
              <a:rPr lang="en-US" dirty="0">
                <a:solidFill>
                  <a:srgbClr val="404040"/>
                </a:solidFill>
                <a:latin typeface="Arial"/>
              </a:rPr>
              <a:t>, as well as Medicare noncompliance.</a:t>
            </a:r>
          </a:p>
          <a:p>
            <a:pPr marL="0" lvl="0" indent="0" algn="l">
              <a:lnSpc>
                <a:spcPct val="110000"/>
              </a:lnSpc>
              <a:spcBef>
                <a:spcPts val="900"/>
              </a:spcBef>
              <a:buNone/>
            </a:pPr>
            <a:r>
              <a:rPr lang="en-US" dirty="0">
                <a:solidFill>
                  <a:srgbClr val="404040"/>
                </a:solidFill>
                <a:latin typeface="Arial"/>
              </a:rPr>
              <a:t>First, you must comply with all applicable statutory, regulatory, and other Part C or D requirements, including adopting and using an effective compliance program.</a:t>
            </a:r>
          </a:p>
          <a:p>
            <a:pPr marL="0" lvl="0" indent="0" algn="l">
              <a:lnSpc>
                <a:spcPct val="110000"/>
              </a:lnSpc>
              <a:spcBef>
                <a:spcPts val="900"/>
              </a:spcBef>
              <a:buNone/>
            </a:pPr>
            <a:r>
              <a:rPr lang="en-US" dirty="0">
                <a:solidFill>
                  <a:srgbClr val="404040"/>
                </a:solidFill>
                <a:latin typeface="Arial"/>
              </a:rPr>
              <a:t>Second, you have a duty to the Medicare Program to report any compliance concerns and suspected or actual violations you may know about.</a:t>
            </a:r>
          </a:p>
          <a:p>
            <a:pPr marL="0" lvl="0" indent="0" algn="l">
              <a:lnSpc>
                <a:spcPct val="110000"/>
              </a:lnSpc>
              <a:spcBef>
                <a:spcPts val="900"/>
              </a:spcBef>
              <a:buNone/>
            </a:pPr>
            <a:r>
              <a:rPr lang="en-US" dirty="0">
                <a:solidFill>
                  <a:srgbClr val="404040"/>
                </a:solidFill>
                <a:latin typeface="Arial"/>
              </a:rPr>
              <a:t>Third, you have a duty to follow your organization's code of conduct that describes your and your organization's commitment to standards of conduct and ethical rules of behavior.</a:t>
            </a:r>
          </a:p>
        </p:txBody>
      </p:sp>
      <p:sp>
        <p:nvSpPr>
          <p:cNvPr id="2" name="Title 1">
            <a:extLst>
              <a:ext uri="{FF2B5EF4-FFF2-40B4-BE49-F238E27FC236}">
                <a16:creationId xmlns:a16="http://schemas.microsoft.com/office/drawing/2014/main" id="{948274DD-8F8B-3BAB-1E86-23C468FB237F}"/>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600" dirty="0">
                <a:solidFill>
                  <a:schemeClr val="tx1">
                    <a:lumMod val="85000"/>
                    <a:lumOff val="15000"/>
                  </a:schemeClr>
                </a:solidFill>
              </a:rPr>
              <a:t>What are my responsibilities?</a:t>
            </a:r>
            <a:endPar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endParaRPr>
          </a:p>
        </p:txBody>
      </p:sp>
    </p:spTree>
    <p:extLst>
      <p:ext uri="{BB962C8B-B14F-4D97-AF65-F5344CB8AC3E}">
        <p14:creationId xmlns:p14="http://schemas.microsoft.com/office/powerpoint/2010/main" val="21462309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2" name="Title 1">
            <a:extLst>
              <a:ext uri="{FF2B5EF4-FFF2-40B4-BE49-F238E27FC236}">
                <a16:creationId xmlns:a16="http://schemas.microsoft.com/office/drawing/2014/main" id="{ED2E769D-31E0-B215-21D1-451A9B1C8893}"/>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Introduction: Course Overview</a:t>
            </a:r>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dirty="0">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Introduction</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4 of 7</a:t>
            </a:r>
          </a:p>
        </p:txBody>
      </p:sp>
      <p:sp>
        <p:nvSpPr>
          <p:cNvPr id="16" name="Body"/>
          <p:cNvSpPr>
            <a:spLocks noGrp="1"/>
          </p:cNvSpPr>
          <p:nvPr/>
        </p:nvSpPr>
        <p:spPr>
          <a:xfrm>
            <a:off x="560000" y="1120000"/>
            <a:ext cx="11072000" cy="4000000"/>
          </a:xfrm>
          <a:prstGeom prst="rect">
            <a:avLst/>
          </a:prstGeom>
          <a:noFill/>
        </p:spPr>
        <p:txBody>
          <a:bodyPr wrap="square" lIns="0" tIns="0" rIns="0" bIns="0" anchor="t">
            <a:noAutofit/>
          </a:bodyPr>
          <a:lstStyle/>
          <a:p>
            <a:pPr marL="0" lvl="0" indent="0" algn="l">
              <a:lnSpc>
                <a:spcPct val="110000"/>
              </a:lnSpc>
              <a:spcBef>
                <a:spcPts val="0"/>
              </a:spcBef>
              <a:buNone/>
            </a:pPr>
            <a:r>
              <a:rPr lang="en-US" sz="2400" b="1" dirty="0">
                <a:solidFill>
                  <a:srgbClr val="1F5C9E"/>
                </a:solidFill>
                <a:latin typeface="Arial"/>
              </a:rPr>
              <a:t>Course Overview</a:t>
            </a:r>
          </a:p>
          <a:p>
            <a:pPr marL="0" lvl="0" indent="0" algn="l">
              <a:lnSpc>
                <a:spcPct val="110000"/>
              </a:lnSpc>
              <a:spcBef>
                <a:spcPts val="900"/>
              </a:spcBef>
              <a:buNone/>
            </a:pPr>
            <a:r>
              <a:rPr lang="en-US" b="1" dirty="0">
                <a:solidFill>
                  <a:srgbClr val="404040"/>
                </a:solidFill>
                <a:latin typeface="Arial"/>
              </a:rPr>
              <a:t>Lesson 1: What’s Fraud, Waste &amp; Abuse?</a:t>
            </a:r>
            <a:r>
              <a:rPr lang="en-US" dirty="0">
                <a:solidFill>
                  <a:srgbClr val="404040"/>
                </a:solidFill>
                <a:latin typeface="Arial"/>
              </a:rPr>
              <a:t> describes FWA and the laws that prohibit it.</a:t>
            </a:r>
          </a:p>
          <a:p>
            <a:pPr marL="0" lvl="0" indent="0" algn="l">
              <a:lnSpc>
                <a:spcPct val="110000"/>
              </a:lnSpc>
              <a:spcBef>
                <a:spcPts val="700"/>
              </a:spcBef>
              <a:buNone/>
            </a:pPr>
            <a:r>
              <a:rPr lang="en-US" b="1" dirty="0">
                <a:solidFill>
                  <a:srgbClr val="404040"/>
                </a:solidFill>
                <a:latin typeface="Arial"/>
              </a:rPr>
              <a:t>Lesson 2: Your Role in the Fight Against Fraud, Waste &amp; Abuse</a:t>
            </a:r>
            <a:r>
              <a:rPr lang="en-US" dirty="0">
                <a:solidFill>
                  <a:srgbClr val="404040"/>
                </a:solidFill>
                <a:latin typeface="Arial"/>
              </a:rPr>
              <a:t> explains your role in the fight against FWA, including your responsibilities to prevent, report, and correct it.</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F391D-CB27-73B8-1BB9-57B195C1911B}"/>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80F12CB4-A637-B762-FFC6-2D9BB0B4F1D8}"/>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FC57A967-EADE-1375-5CFF-0FD64EFB0EB8}"/>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0C763B40-936A-E13E-E3BE-EBF637C789EE}"/>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E15E4335-0AA7-5B75-AC31-9B7997C3BF4D}"/>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666BEFDD-0F82-2254-9869-1388CBA1B4DF}"/>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FC6A1EFB-B264-5A60-70A1-BE083FB304FC}"/>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5 of 28</a:t>
            </a:r>
          </a:p>
        </p:txBody>
      </p:sp>
      <p:sp>
        <p:nvSpPr>
          <p:cNvPr id="16" name="Body">
            <a:extLst>
              <a:ext uri="{FF2B5EF4-FFF2-40B4-BE49-F238E27FC236}">
                <a16:creationId xmlns:a16="http://schemas.microsoft.com/office/drawing/2014/main" id="{12B6E0E1-91A6-2D56-F74C-0AEA9F3E0E86}"/>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How Do I Prevent Fraud, Waste &amp; Abuse?</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Look for suspicious activity</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Conduct yourself in an ethical manner</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Ensure accurate and timely data and billing</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Ensure coordination with other payers</a:t>
            </a:r>
          </a:p>
          <a:p>
            <a:pPr marL="285750" lvl="0" indent="-285750">
              <a:lnSpc>
                <a:spcPct val="110000"/>
              </a:lnSpc>
              <a:spcBef>
                <a:spcPts val="900"/>
              </a:spcBef>
              <a:buFont typeface="Arial" panose="020B0604020202020204" pitchFamily="34" charset="0"/>
              <a:buChar char="•"/>
            </a:pPr>
            <a:r>
              <a:rPr lang="en-US" dirty="0">
                <a:solidFill>
                  <a:srgbClr val="404040"/>
                </a:solidFill>
                <a:latin typeface="Arial"/>
              </a:rPr>
              <a:t>Know </a:t>
            </a:r>
            <a:r>
              <a:rPr lang="en-US" dirty="0">
                <a:solidFill>
                  <a:srgbClr val="404040"/>
                </a:solidFill>
                <a:latin typeface="Arial"/>
                <a:hlinkClick r:id="rId3" action="ppaction://hlinksldjump" tooltip="Fraud, Waste, and Abuse (view all acronyms)"/>
              </a:rPr>
              <a:t>FWA</a:t>
            </a:r>
            <a:r>
              <a:rPr lang="en-US" dirty="0">
                <a:solidFill>
                  <a:srgbClr val="404040"/>
                </a:solidFill>
                <a:latin typeface="Arial"/>
              </a:rPr>
              <a:t> policies and procedures, standards of conduct, laws, regulations, and CMS guidance</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Verify all information you get</a:t>
            </a:r>
          </a:p>
        </p:txBody>
      </p:sp>
      <p:sp>
        <p:nvSpPr>
          <p:cNvPr id="2" name="Title 1">
            <a:extLst>
              <a:ext uri="{FF2B5EF4-FFF2-40B4-BE49-F238E27FC236}">
                <a16:creationId xmlns:a16="http://schemas.microsoft.com/office/drawing/2014/main" id="{D5403BEB-FB63-2163-7DD9-25538F0A6324}"/>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600" dirty="0">
                <a:solidFill>
                  <a:schemeClr val="tx1">
                    <a:lumMod val="85000"/>
                    <a:lumOff val="15000"/>
                  </a:schemeClr>
                </a:solidFill>
              </a:rPr>
              <a:t>How do I prevent fraud, waste &amp; abuse?</a:t>
            </a:r>
            <a:endPar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endParaRPr>
          </a:p>
        </p:txBody>
      </p:sp>
    </p:spTree>
    <p:extLst>
      <p:ext uri="{BB962C8B-B14F-4D97-AF65-F5344CB8AC3E}">
        <p14:creationId xmlns:p14="http://schemas.microsoft.com/office/powerpoint/2010/main" val="8861167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EC2C1-5F65-702C-A630-93076B49B3FC}"/>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A1685C21-BAD5-B6B0-439F-E4204EEFC5F5}"/>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9ED8210C-4CD8-D852-2656-A206FA1AB690}"/>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D94AA6BD-E737-7100-2C51-4236E597CDB2}"/>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9AFE09BA-6520-501F-C7E4-7A1396E212D2}"/>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44032858-DF2C-0D31-0E83-AA92D5ACF76A}"/>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D7FD265A-C361-84B3-F859-847050ABCA2B}"/>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6 of 28</a:t>
            </a:r>
          </a:p>
        </p:txBody>
      </p:sp>
      <p:sp>
        <p:nvSpPr>
          <p:cNvPr id="16" name="Body">
            <a:extLst>
              <a:ext uri="{FF2B5EF4-FFF2-40B4-BE49-F238E27FC236}">
                <a16:creationId xmlns:a16="http://schemas.microsoft.com/office/drawing/2014/main" id="{45032AE7-8FD2-EA49-7C24-2E1318036555}"/>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Stay Informed About Policies &amp; Procedures</a:t>
            </a:r>
          </a:p>
          <a:p>
            <a:pPr lvl="0">
              <a:lnSpc>
                <a:spcPct val="110000"/>
              </a:lnSpc>
              <a:spcBef>
                <a:spcPts val="900"/>
              </a:spcBef>
            </a:pPr>
            <a:r>
              <a:rPr lang="en-US" dirty="0">
                <a:solidFill>
                  <a:srgbClr val="404040"/>
                </a:solidFill>
                <a:latin typeface="Arial"/>
              </a:rPr>
              <a:t>Know your entity's policies and procedures. Every sponsor and </a:t>
            </a:r>
            <a:r>
              <a:rPr lang="en-US" dirty="0">
                <a:solidFill>
                  <a:srgbClr val="404040"/>
                </a:solidFill>
                <a:latin typeface="Arial"/>
                <a:hlinkClick r:id="rId3" action="ppaction://hlinksldjump" tooltip="First-Tier, Downstream, or Related Entity (view all acronyms)"/>
              </a:rPr>
              <a:t>FDR</a:t>
            </a:r>
            <a:r>
              <a:rPr lang="en-US" dirty="0">
                <a:solidFill>
                  <a:srgbClr val="404040"/>
                </a:solidFill>
                <a:latin typeface="Arial"/>
              </a:rPr>
              <a:t> must have </a:t>
            </a:r>
            <a:r>
              <a:rPr lang="en-US" dirty="0">
                <a:solidFill>
                  <a:srgbClr val="404040"/>
                </a:solidFill>
                <a:latin typeface="Arial"/>
                <a:hlinkClick r:id="rId3" action="ppaction://hlinksldjump" tooltip="Fraud, Waste, and Abuse (view all acronyms)"/>
              </a:rPr>
              <a:t>FWA</a:t>
            </a:r>
            <a:r>
              <a:rPr lang="en-US" dirty="0">
                <a:solidFill>
                  <a:srgbClr val="404040"/>
                </a:solidFill>
                <a:latin typeface="Arial"/>
              </a:rPr>
              <a:t> policies and procedures that should help you detect, prevent, report, and correct FWA.</a:t>
            </a:r>
          </a:p>
          <a:p>
            <a:pPr lvl="0" algn="l">
              <a:lnSpc>
                <a:spcPct val="110000"/>
              </a:lnSpc>
              <a:spcBef>
                <a:spcPts val="900"/>
              </a:spcBef>
            </a:pPr>
            <a:r>
              <a:rPr lang="en-US" dirty="0">
                <a:solidFill>
                  <a:srgbClr val="404040"/>
                </a:solidFill>
                <a:latin typeface="Arial"/>
              </a:rPr>
              <a:t>Standards of conduct should describe the sponsor's expectations that:</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All employees conduct themselves ethically</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Appropriate mechanisms are in place for anyone to report noncompliance and potential FWA</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Reported issues are addressed and corrected</a:t>
            </a:r>
          </a:p>
          <a:p>
            <a:pPr lvl="0" algn="l">
              <a:lnSpc>
                <a:spcPct val="110000"/>
              </a:lnSpc>
              <a:spcBef>
                <a:spcPts val="900"/>
              </a:spcBef>
            </a:pPr>
            <a:r>
              <a:rPr lang="en-US" dirty="0">
                <a:solidFill>
                  <a:srgbClr val="404040"/>
                </a:solidFill>
                <a:latin typeface="Arial"/>
              </a:rPr>
              <a:t>Standards of conduct communicate to employees and FDRs that compliance is everyone's responsibility, from the organization's top to its bottom.</a:t>
            </a:r>
          </a:p>
        </p:txBody>
      </p:sp>
      <p:sp>
        <p:nvSpPr>
          <p:cNvPr id="2" name="Title 1">
            <a:extLst>
              <a:ext uri="{FF2B5EF4-FFF2-40B4-BE49-F238E27FC236}">
                <a16:creationId xmlns:a16="http://schemas.microsoft.com/office/drawing/2014/main" id="{71C61C7A-B837-CB17-33B2-1607F7728E9C}"/>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600" dirty="0">
                <a:solidFill>
                  <a:schemeClr val="tx1">
                    <a:lumMod val="85000"/>
                    <a:lumOff val="15000"/>
                  </a:schemeClr>
                </a:solidFill>
              </a:rPr>
              <a:t>Stay informed about policies &amp; procedures</a:t>
            </a:r>
            <a:endPar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endParaRPr>
          </a:p>
        </p:txBody>
      </p:sp>
    </p:spTree>
    <p:extLst>
      <p:ext uri="{BB962C8B-B14F-4D97-AF65-F5344CB8AC3E}">
        <p14:creationId xmlns:p14="http://schemas.microsoft.com/office/powerpoint/2010/main" val="42486180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563318-BEFA-D654-5742-EA09BE9A1E7F}"/>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5E8A206B-DBE2-9FDA-B891-DE37D20B9368}"/>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46AF984C-8ED2-1BE0-DFAF-F01FFF300894}"/>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561AAE72-A1FA-55C3-E15F-D8DD7332D8F9}"/>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678BB356-33D6-48E8-FFB3-C9388F9773C5}"/>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dirty="0">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ADBBC6F5-EFF0-C70B-6569-7987E4FC7A00}"/>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10152799-52FD-AF42-09FA-FF28CB9F7903}"/>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7 of 28</a:t>
            </a:r>
          </a:p>
        </p:txBody>
      </p:sp>
      <p:sp>
        <p:nvSpPr>
          <p:cNvPr id="16" name="Body">
            <a:extLst>
              <a:ext uri="{FF2B5EF4-FFF2-40B4-BE49-F238E27FC236}">
                <a16:creationId xmlns:a16="http://schemas.microsoft.com/office/drawing/2014/main" id="{D3B34610-B271-D042-959B-ED459B35572E}"/>
              </a:ext>
            </a:extLst>
          </p:cNvPr>
          <p:cNvSpPr>
            <a:spLocks noGrp="1"/>
          </p:cNvSpPr>
          <p:nvPr/>
        </p:nvSpPr>
        <p:spPr>
          <a:xfrm>
            <a:off x="560000" y="1100000"/>
            <a:ext cx="7425051" cy="4850000"/>
          </a:xfrm>
          <a:prstGeom prst="rect">
            <a:avLst/>
          </a:prstGeom>
          <a:noFill/>
        </p:spPr>
        <p:txBody>
          <a:bodyPr wrap="square" lIns="0" tIns="0" rIns="0" bIns="0" anchor="t">
            <a:noAutofit/>
          </a:bodyPr>
          <a:lstStyle/>
          <a:p>
            <a:pPr>
              <a:lnSpc>
                <a:spcPct val="110000"/>
              </a:lnSpc>
            </a:pPr>
            <a:r>
              <a:rPr lang="en-US" sz="2200" b="1" dirty="0">
                <a:solidFill>
                  <a:srgbClr val="1F5C9E"/>
                </a:solidFill>
                <a:latin typeface="Arial"/>
              </a:rPr>
              <a:t>Report Fraud, Waste &amp; Abuse</a:t>
            </a:r>
          </a:p>
          <a:p>
            <a:pPr lvl="0">
              <a:lnSpc>
                <a:spcPct val="110000"/>
              </a:lnSpc>
              <a:spcBef>
                <a:spcPts val="900"/>
              </a:spcBef>
            </a:pPr>
            <a:r>
              <a:rPr lang="en-US" dirty="0">
                <a:solidFill>
                  <a:srgbClr val="404040"/>
                </a:solidFill>
                <a:latin typeface="Arial"/>
              </a:rPr>
              <a:t>Everyone should report suspected </a:t>
            </a:r>
            <a:r>
              <a:rPr lang="en-US" dirty="0">
                <a:solidFill>
                  <a:srgbClr val="404040"/>
                </a:solidFill>
                <a:latin typeface="Arial"/>
                <a:hlinkClick r:id="rId3" action="ppaction://hlinksldjump" tooltip="Fraud, Waste, and Abuse (view all acronyms)"/>
              </a:rPr>
              <a:t>FWA</a:t>
            </a:r>
            <a:r>
              <a:rPr lang="en-US" dirty="0">
                <a:solidFill>
                  <a:srgbClr val="404040"/>
                </a:solidFill>
                <a:latin typeface="Arial"/>
              </a:rPr>
              <a:t>. Your sponsor's code of conduct should clearly state this obligation. Sponsors may not retaliate against you for making a good faith reporting effort.</a:t>
            </a:r>
          </a:p>
          <a:p>
            <a:pPr lvl="0">
              <a:lnSpc>
                <a:spcPct val="110000"/>
              </a:lnSpc>
              <a:spcBef>
                <a:spcPts val="900"/>
              </a:spcBef>
            </a:pPr>
            <a:r>
              <a:rPr lang="en-US" dirty="0">
                <a:solidFill>
                  <a:srgbClr val="404040"/>
                </a:solidFill>
                <a:latin typeface="Arial"/>
              </a:rPr>
              <a:t>Report any potential FWA concerns to your or your sponsor's compliance department. They'll investigate and make the proper determination. Often, sponsors have a Special Investigations Unit (SIU) dedicated to investigating FWA. They may also maintain an FWA hotline.</a:t>
            </a:r>
          </a:p>
        </p:txBody>
      </p:sp>
      <p:sp>
        <p:nvSpPr>
          <p:cNvPr id="2" name="Title 1">
            <a:extLst>
              <a:ext uri="{FF2B5EF4-FFF2-40B4-BE49-F238E27FC236}">
                <a16:creationId xmlns:a16="http://schemas.microsoft.com/office/drawing/2014/main" id="{1EE17963-DB3F-3240-6C01-F5A034F2FAEC}"/>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Report Fraud, Waste &amp; Abuse</a:t>
            </a:r>
          </a:p>
        </p:txBody>
      </p:sp>
      <p:sp>
        <p:nvSpPr>
          <p:cNvPr id="4" name="TextBox 3">
            <a:extLst>
              <a:ext uri="{FF2B5EF4-FFF2-40B4-BE49-F238E27FC236}">
                <a16:creationId xmlns:a16="http://schemas.microsoft.com/office/drawing/2014/main" id="{E04E8021-2982-5F6C-924D-282EBD4A8366}"/>
              </a:ext>
            </a:extLst>
          </p:cNvPr>
          <p:cNvSpPr txBox="1"/>
          <p:nvPr/>
        </p:nvSpPr>
        <p:spPr>
          <a:xfrm>
            <a:off x="8474150" y="1200000"/>
            <a:ext cx="3402417" cy="4117474"/>
          </a:xfrm>
          <a:prstGeom prst="rect">
            <a:avLst/>
          </a:prstGeom>
          <a:ln w="38100"/>
        </p:spPr>
        <p:style>
          <a:lnRef idx="2">
            <a:schemeClr val="accent3"/>
          </a:lnRef>
          <a:fillRef idx="1">
            <a:schemeClr val="lt1"/>
          </a:fillRef>
          <a:effectRef idx="0">
            <a:schemeClr val="accent3"/>
          </a:effectRef>
          <a:fontRef idx="minor">
            <a:schemeClr val="dk1"/>
          </a:fontRef>
        </p:style>
        <p:txBody>
          <a:bodyPr wrap="square" lIns="182880" tIns="182880" rIns="182880" bIns="182880">
            <a:spAutoFit/>
          </a:bodyPr>
          <a:lstStyle/>
          <a:p>
            <a:pPr lvl="0">
              <a:lnSpc>
                <a:spcPct val="110000"/>
              </a:lnSpc>
              <a:spcBef>
                <a:spcPts val="900"/>
              </a:spcBef>
            </a:pPr>
            <a:r>
              <a:rPr lang="en-US" sz="1800" dirty="0">
                <a:solidFill>
                  <a:srgbClr val="404040"/>
                </a:solidFill>
                <a:latin typeface="Arial"/>
              </a:rPr>
              <a:t>Every sponsor should have a mechanism for reporting potential FWA by employees and </a:t>
            </a:r>
            <a:r>
              <a:rPr lang="en-US" dirty="0">
                <a:solidFill>
                  <a:srgbClr val="404040"/>
                </a:solidFill>
                <a:latin typeface="Arial"/>
                <a:hlinkClick r:id="rId3" action="ppaction://hlinksldjump" tooltip="First-Tier, Downstream, or Related Entity (view all acronyms)"/>
              </a:rPr>
              <a:t>FDRs</a:t>
            </a:r>
            <a:r>
              <a:rPr lang="en-US" sz="1800" dirty="0">
                <a:solidFill>
                  <a:srgbClr val="404040"/>
                </a:solidFill>
                <a:latin typeface="Arial"/>
              </a:rPr>
              <a:t>. Sponsors must accept anonymous reports and can’t retaliate against you for reporting. Review your organization’s materials for how to report FWA.</a:t>
            </a:r>
          </a:p>
          <a:p>
            <a:pPr lvl="0">
              <a:lnSpc>
                <a:spcPct val="110000"/>
              </a:lnSpc>
              <a:spcBef>
                <a:spcPts val="900"/>
              </a:spcBef>
            </a:pPr>
            <a:r>
              <a:rPr lang="en-US" sz="1800" dirty="0">
                <a:solidFill>
                  <a:srgbClr val="404040"/>
                </a:solidFill>
                <a:latin typeface="Arial"/>
              </a:rPr>
              <a:t>When in doubt, call your compliance department or FWA hotline.</a:t>
            </a:r>
          </a:p>
        </p:txBody>
      </p:sp>
    </p:spTree>
    <p:extLst>
      <p:ext uri="{BB962C8B-B14F-4D97-AF65-F5344CB8AC3E}">
        <p14:creationId xmlns:p14="http://schemas.microsoft.com/office/powerpoint/2010/main" val="43934628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520D5A-E2AE-7399-1A95-5AFE49E49495}"/>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ED01ABF0-7F92-6A62-2A4A-C4430DD185CF}"/>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29BC2F08-43FC-A1E1-BFA4-C87FD036CAFF}"/>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B6EBE166-159D-1330-DE37-882CB0E00074}"/>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80DADE80-0A83-5E17-50FC-5A21A232BC4E}"/>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dirty="0">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C7DCC4B5-48F5-9F84-6743-66D74F741EA9}"/>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DFF13234-B7CA-D7D7-F3BC-2B6BE7B59D3D}"/>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8 of 28</a:t>
            </a:r>
          </a:p>
        </p:txBody>
      </p:sp>
      <p:sp>
        <p:nvSpPr>
          <p:cNvPr id="16" name="Body">
            <a:extLst>
              <a:ext uri="{FF2B5EF4-FFF2-40B4-BE49-F238E27FC236}">
                <a16:creationId xmlns:a16="http://schemas.microsoft.com/office/drawing/2014/main" id="{6379C237-C424-234C-0F7C-7798032A2E05}"/>
              </a:ext>
            </a:extLst>
          </p:cNvPr>
          <p:cNvSpPr>
            <a:spLocks noGrp="1"/>
          </p:cNvSpPr>
          <p:nvPr/>
        </p:nvSpPr>
        <p:spPr>
          <a:xfrm>
            <a:off x="560000" y="1100000"/>
            <a:ext cx="8388057" cy="4850000"/>
          </a:xfrm>
          <a:prstGeom prst="rect">
            <a:avLst/>
          </a:prstGeom>
          <a:noFill/>
        </p:spPr>
        <p:txBody>
          <a:bodyPr wrap="square" lIns="0" tIns="0" rIns="0" bIns="0" anchor="t">
            <a:noAutofit/>
          </a:bodyPr>
          <a:lstStyle/>
          <a:p>
            <a:pPr>
              <a:lnSpc>
                <a:spcPct val="110000"/>
              </a:lnSpc>
            </a:pPr>
            <a:r>
              <a:rPr lang="en-US" sz="2000" b="1" dirty="0">
                <a:solidFill>
                  <a:srgbClr val="1F5C9E"/>
                </a:solidFill>
                <a:latin typeface="Arial"/>
              </a:rPr>
              <a:t>Reporting Fraud, Waste &amp; Abuse Outside Your Organization</a:t>
            </a:r>
          </a:p>
          <a:p>
            <a:pPr lvl="0">
              <a:lnSpc>
                <a:spcPct val="110000"/>
              </a:lnSpc>
              <a:spcBef>
                <a:spcPts val="900"/>
              </a:spcBef>
            </a:pPr>
            <a:r>
              <a:rPr lang="en-US" sz="1600" dirty="0">
                <a:solidFill>
                  <a:srgbClr val="404040"/>
                </a:solidFill>
                <a:latin typeface="Arial"/>
              </a:rPr>
              <a:t>If warranted, sponsors and </a:t>
            </a:r>
            <a:r>
              <a:rPr lang="en-US" sz="1600" dirty="0">
                <a:solidFill>
                  <a:srgbClr val="404040"/>
                </a:solidFill>
                <a:latin typeface="Arial"/>
                <a:hlinkClick r:id="rId3" action="ppaction://hlinksldjump" tooltip="First-Tier, Downstream, or Related Entity (view all acronyms)"/>
              </a:rPr>
              <a:t>FDRs</a:t>
            </a:r>
            <a:r>
              <a:rPr lang="en-US" sz="1600" dirty="0">
                <a:solidFill>
                  <a:srgbClr val="404040"/>
                </a:solidFill>
                <a:latin typeface="Arial"/>
              </a:rPr>
              <a:t> must report potentially fraudulent conduct to government authorities, like the Office of Inspector General (OIG), the Department of Justice (DOJ), or CMS.</a:t>
            </a:r>
          </a:p>
          <a:p>
            <a:pPr lvl="0">
              <a:lnSpc>
                <a:spcPct val="110000"/>
              </a:lnSpc>
              <a:spcBef>
                <a:spcPts val="900"/>
              </a:spcBef>
            </a:pPr>
            <a:r>
              <a:rPr lang="en-US" sz="1600" dirty="0">
                <a:solidFill>
                  <a:srgbClr val="404040"/>
                </a:solidFill>
                <a:latin typeface="Arial"/>
              </a:rPr>
              <a:t>People or entities who wish to voluntarily disclose self-discovered potential fraud to OIG may do so under the </a:t>
            </a:r>
            <a:r>
              <a:rPr lang="en-US" sz="1600" dirty="0">
                <a:solidFill>
                  <a:srgbClr val="404040"/>
                </a:solidFill>
                <a:latin typeface="Arial"/>
                <a:hlinkClick r:id="rId4" tooltip="Self-Disclosure-Protocol-2021.pdf"/>
              </a:rPr>
              <a:t>Self-Disclosure Protocol</a:t>
            </a:r>
            <a:r>
              <a:rPr lang="en-US" sz="1600" dirty="0">
                <a:solidFill>
                  <a:srgbClr val="404040"/>
                </a:solidFill>
                <a:latin typeface="Arial"/>
              </a:rPr>
              <a:t> (SDP). Self-disclosure gives providers the opportunity to avoid costs and disruptions of a government-directed investigation and civil or administrative litigation.</a:t>
            </a:r>
          </a:p>
          <a:p>
            <a:pPr lvl="0">
              <a:lnSpc>
                <a:spcPct val="110000"/>
              </a:lnSpc>
              <a:spcBef>
                <a:spcPts val="900"/>
              </a:spcBef>
            </a:pPr>
            <a:r>
              <a:rPr lang="en-US" dirty="0">
                <a:solidFill>
                  <a:schemeClr val="tx2">
                    <a:lumMod val="75000"/>
                    <a:lumOff val="25000"/>
                  </a:schemeClr>
                </a:solidFill>
                <a:latin typeface="Arial"/>
              </a:rPr>
              <a:t>Details to Include When Reporting Fraud, Waste &amp; Abuse</a:t>
            </a:r>
          </a:p>
          <a:p>
            <a:pPr lvl="0">
              <a:lnSpc>
                <a:spcPct val="110000"/>
              </a:lnSpc>
              <a:spcBef>
                <a:spcPts val="900"/>
              </a:spcBef>
            </a:pPr>
            <a:r>
              <a:rPr lang="en-US" sz="1600" dirty="0">
                <a:solidFill>
                  <a:srgbClr val="404040"/>
                </a:solidFill>
                <a:latin typeface="Arial"/>
              </a:rPr>
              <a:t>When reporting suspected </a:t>
            </a:r>
            <a:r>
              <a:rPr lang="en-US" sz="1600" dirty="0">
                <a:solidFill>
                  <a:srgbClr val="404040"/>
                </a:solidFill>
                <a:latin typeface="Arial"/>
                <a:hlinkClick r:id="rId5" action="ppaction://hlinksldjump" tooltip="Fraud, Waste, and Abuse (view all acronyms)"/>
              </a:rPr>
              <a:t>FW</a:t>
            </a:r>
            <a:r>
              <a:rPr lang="en-US" sz="1600" dirty="0">
                <a:solidFill>
                  <a:srgbClr val="404040"/>
                </a:solidFill>
                <a:latin typeface="Arial"/>
                <a:hlinkClick r:id="rId3" action="ppaction://hlinksldjump" tooltip="Fraud, Waste, and Abuse (view all acronyms)"/>
              </a:rPr>
              <a:t>A</a:t>
            </a:r>
            <a:r>
              <a:rPr lang="en-US" sz="1600" dirty="0">
                <a:solidFill>
                  <a:srgbClr val="404040"/>
                </a:solidFill>
                <a:latin typeface="Arial"/>
              </a:rPr>
              <a:t> include the:</a:t>
            </a:r>
          </a:p>
          <a:p>
            <a:pPr marL="285750" lvl="0" indent="-285750">
              <a:lnSpc>
                <a:spcPct val="110000"/>
              </a:lnSpc>
              <a:spcBef>
                <a:spcPts val="600"/>
              </a:spcBef>
              <a:buFont typeface="Arial" panose="020B0604020202020204" pitchFamily="34" charset="0"/>
              <a:buChar char="•"/>
            </a:pPr>
            <a:r>
              <a:rPr lang="en-US" sz="1600" dirty="0">
                <a:solidFill>
                  <a:srgbClr val="404040"/>
                </a:solidFill>
                <a:latin typeface="Arial"/>
              </a:rPr>
              <a:t>Contact information for the source, suspects, and witnesses</a:t>
            </a:r>
          </a:p>
          <a:p>
            <a:pPr marL="285750" lvl="0" indent="-285750">
              <a:lnSpc>
                <a:spcPct val="110000"/>
              </a:lnSpc>
              <a:spcBef>
                <a:spcPts val="600"/>
              </a:spcBef>
              <a:buFont typeface="Arial" panose="020B0604020202020204" pitchFamily="34" charset="0"/>
              <a:buChar char="•"/>
            </a:pPr>
            <a:r>
              <a:rPr lang="en-US" sz="1600" dirty="0">
                <a:solidFill>
                  <a:srgbClr val="404040"/>
                </a:solidFill>
                <a:latin typeface="Arial"/>
              </a:rPr>
              <a:t>Alleged FWA details</a:t>
            </a:r>
          </a:p>
          <a:p>
            <a:pPr marL="285750" lvl="0" indent="-285750">
              <a:lnSpc>
                <a:spcPct val="110000"/>
              </a:lnSpc>
              <a:spcBef>
                <a:spcPts val="600"/>
              </a:spcBef>
              <a:buFont typeface="Arial" panose="020B0604020202020204" pitchFamily="34" charset="0"/>
              <a:buChar char="•"/>
            </a:pPr>
            <a:r>
              <a:rPr lang="en-US" sz="1600" dirty="0">
                <a:solidFill>
                  <a:srgbClr val="404040"/>
                </a:solidFill>
                <a:latin typeface="Arial"/>
              </a:rPr>
              <a:t>Alleged Medicare rules violated</a:t>
            </a:r>
          </a:p>
          <a:p>
            <a:pPr marL="285750" lvl="0" indent="-285750">
              <a:lnSpc>
                <a:spcPct val="110000"/>
              </a:lnSpc>
              <a:spcBef>
                <a:spcPts val="600"/>
              </a:spcBef>
              <a:buFont typeface="Arial" panose="020B0604020202020204" pitchFamily="34" charset="0"/>
              <a:buChar char="•"/>
            </a:pPr>
            <a:r>
              <a:rPr lang="en-US" sz="1600" dirty="0">
                <a:solidFill>
                  <a:srgbClr val="404040"/>
                </a:solidFill>
                <a:latin typeface="Arial"/>
              </a:rPr>
              <a:t>Suspect’s history of compliance, education, training, and communication with your organization or other entities</a:t>
            </a:r>
          </a:p>
        </p:txBody>
      </p:sp>
      <p:sp>
        <p:nvSpPr>
          <p:cNvPr id="2" name="Title 1">
            <a:extLst>
              <a:ext uri="{FF2B5EF4-FFF2-40B4-BE49-F238E27FC236}">
                <a16:creationId xmlns:a16="http://schemas.microsoft.com/office/drawing/2014/main" id="{DB1FAE32-9AD2-84DA-B170-EA0A8BA587A7}"/>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Reporting fraud, waste &amp; abuse outside your organization</a:t>
            </a:r>
          </a:p>
        </p:txBody>
      </p:sp>
      <p:sp>
        <p:nvSpPr>
          <p:cNvPr id="3" name="BtnPartC">
            <a:hlinkClick r:id="rId6" action="ppaction://hlinksldjump" tooltip="Part C"/>
            <a:extLst>
              <a:ext uri="{FF2B5EF4-FFF2-40B4-BE49-F238E27FC236}">
                <a16:creationId xmlns:a16="http://schemas.microsoft.com/office/drawing/2014/main" id="{CAD1EB05-AE96-8D23-B618-BDA620298697}"/>
              </a:ext>
            </a:extLst>
          </p:cNvPr>
          <p:cNvSpPr/>
          <p:nvPr/>
        </p:nvSpPr>
        <p:spPr>
          <a:xfrm>
            <a:off x="9050000" y="1300000"/>
            <a:ext cx="2580000" cy="640080"/>
          </a:xfrm>
          <a:prstGeom prst="roundRect">
            <a:avLst>
              <a:gd name="adj" fmla="val 8000"/>
            </a:avLst>
          </a:prstGeom>
          <a:solidFill>
            <a:srgbClr val="1F5C9E"/>
          </a:solidFill>
        </p:spPr>
        <p:txBody>
          <a:bodyPr lIns="36000" rIns="36000" anchor="ctr"/>
          <a:lstStyle/>
          <a:p>
            <a:pPr marL="0" lvl="0" indent="0" algn="ctr">
              <a:lnSpc>
                <a:spcPct val="110000"/>
              </a:lnSpc>
              <a:spcBef>
                <a:spcPts val="0"/>
              </a:spcBef>
              <a:buNone/>
            </a:pPr>
            <a:r>
              <a:rPr lang="en-US" dirty="0">
                <a:solidFill>
                  <a:srgbClr val="FFFFFF"/>
                </a:solidFill>
                <a:latin typeface="Arial"/>
              </a:rPr>
              <a:t>Where to Report FWA</a:t>
            </a:r>
          </a:p>
        </p:txBody>
      </p:sp>
    </p:spTree>
    <p:extLst>
      <p:ext uri="{BB962C8B-B14F-4D97-AF65-F5344CB8AC3E}">
        <p14:creationId xmlns:p14="http://schemas.microsoft.com/office/powerpoint/2010/main" val="422492592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9FE1D3-AFAA-3347-FE9B-94696EC5C681}"/>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72BDBD5B-172B-C477-7573-BB2FC6B1969F}"/>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18A71F70-F29E-9CEC-9BBB-3DFC7BFD19E0}"/>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83393351-8C70-B1A1-624B-31D3F5A421F7}"/>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8E1590FF-69AA-88EB-C1D9-0D91B46226DF}"/>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7BADC01C-F24A-0C0A-FEFB-039DA8205FA3}"/>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33EAFE53-0AA7-12D0-3517-EA36B6D98420}"/>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8a of 28</a:t>
            </a:r>
          </a:p>
        </p:txBody>
      </p:sp>
      <p:sp>
        <p:nvSpPr>
          <p:cNvPr id="2" name="Title 1">
            <a:extLst>
              <a:ext uri="{FF2B5EF4-FFF2-40B4-BE49-F238E27FC236}">
                <a16:creationId xmlns:a16="http://schemas.microsoft.com/office/drawing/2014/main" id="{6C833198-F689-CC73-0D48-3A75CC1EF1B4}"/>
              </a:ext>
              <a:ext uri="{C183D7F6-B498-43B3-948B-1728B52AA6E4}">
                <adec:decorative xmlns:adec="http://schemas.microsoft.com/office/drawing/2017/decorative" val="0"/>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600" dirty="0">
                <a:solidFill>
                  <a:schemeClr val="tx1">
                    <a:lumMod val="85000"/>
                    <a:lumOff val="15000"/>
                  </a:schemeClr>
                </a:solidFill>
              </a:rPr>
              <a:t>Where to Report FWA</a:t>
            </a:r>
            <a:endPar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endParaRPr>
          </a:p>
        </p:txBody>
      </p:sp>
      <p:sp>
        <p:nvSpPr>
          <p:cNvPr id="16" name="Body">
            <a:extLst>
              <a:ext uri="{FF2B5EF4-FFF2-40B4-BE49-F238E27FC236}">
                <a16:creationId xmlns:a16="http://schemas.microsoft.com/office/drawing/2014/main" id="{D37841A0-1BDE-76C9-2E2E-EB42CEB9F30E}"/>
              </a:ext>
            </a:extLst>
          </p:cNvPr>
          <p:cNvSpPr>
            <a:spLocks noGrp="1"/>
          </p:cNvSpPr>
          <p:nvPr/>
        </p:nvSpPr>
        <p:spPr>
          <a:xfrm>
            <a:off x="560000" y="1100000"/>
            <a:ext cx="10485372" cy="4850000"/>
          </a:xfrm>
          <a:prstGeom prst="rect">
            <a:avLst/>
          </a:prstGeom>
          <a:noFill/>
        </p:spPr>
        <p:txBody>
          <a:bodyPr wrap="square" lIns="0" tIns="0" rIns="0" bIns="0" anchor="t">
            <a:noAutofit/>
          </a:bodyPr>
          <a:lstStyle/>
          <a:p>
            <a:pPr marL="0" lvl="0" indent="0" algn="ctr">
              <a:lnSpc>
                <a:spcPct val="110000"/>
              </a:lnSpc>
              <a:spcBef>
                <a:spcPts val="900"/>
              </a:spcBef>
              <a:buNone/>
            </a:pPr>
            <a:r>
              <a:rPr lang="en-US" sz="1600" b="1" dirty="0">
                <a:solidFill>
                  <a:srgbClr val="404040"/>
                </a:solidFill>
                <a:latin typeface="Arial"/>
              </a:rPr>
              <a:t>Where to Report FWA</a:t>
            </a:r>
          </a:p>
          <a:p>
            <a:pPr marL="0" lvl="0" indent="0" algn="l">
              <a:lnSpc>
                <a:spcPct val="110000"/>
              </a:lnSpc>
              <a:spcBef>
                <a:spcPts val="900"/>
              </a:spcBef>
              <a:buNone/>
            </a:pPr>
            <a:r>
              <a:rPr lang="en-US" sz="1600" b="1" dirty="0">
                <a:solidFill>
                  <a:srgbClr val="404040"/>
                </a:solidFill>
                <a:latin typeface="Arial"/>
              </a:rPr>
              <a:t>Medicare Providers:</a:t>
            </a:r>
          </a:p>
          <a:p>
            <a:pPr marL="0" lvl="0" indent="0" algn="l">
              <a:lnSpc>
                <a:spcPct val="110000"/>
              </a:lnSpc>
              <a:spcBef>
                <a:spcPts val="900"/>
              </a:spcBef>
              <a:buNone/>
            </a:pPr>
            <a:r>
              <a:rPr lang="en-US" sz="1600" b="1" dirty="0">
                <a:solidFill>
                  <a:srgbClr val="404040"/>
                </a:solidFill>
                <a:latin typeface="Arial"/>
              </a:rPr>
              <a:t>HHS Office of Inspector General:</a:t>
            </a:r>
          </a:p>
          <a:p>
            <a:pPr marL="285750" lvl="0" indent="-285750" algn="l">
              <a:buFont typeface="Arial" panose="020B0604020202020204" pitchFamily="34" charset="0"/>
              <a:buChar char="•"/>
            </a:pPr>
            <a:r>
              <a:rPr lang="en-US" sz="1600" dirty="0">
                <a:solidFill>
                  <a:srgbClr val="404040"/>
                </a:solidFill>
                <a:latin typeface="Arial"/>
              </a:rPr>
              <a:t>Phone: 1-800-HHS-TIPS (1-800-477-8477) or TTY: 1-800-377-4950</a:t>
            </a:r>
          </a:p>
          <a:p>
            <a:pPr marL="285750" lvl="0" indent="-285750" algn="l">
              <a:buFont typeface="Arial" panose="020B0604020202020204" pitchFamily="34" charset="0"/>
              <a:buChar char="•"/>
            </a:pPr>
            <a:r>
              <a:rPr lang="en-US" sz="1600" dirty="0">
                <a:solidFill>
                  <a:srgbClr val="404040"/>
                </a:solidFill>
                <a:latin typeface="Arial"/>
              </a:rPr>
              <a:t>Fax: 1-800-223-8164</a:t>
            </a:r>
          </a:p>
          <a:p>
            <a:pPr marL="285750" lvl="0" indent="-285750" algn="l">
              <a:buFont typeface="Arial" panose="020B0604020202020204" pitchFamily="34" charset="0"/>
              <a:buChar char="•"/>
            </a:pPr>
            <a:r>
              <a:rPr lang="en-US" sz="1600" dirty="0">
                <a:solidFill>
                  <a:srgbClr val="404040"/>
                </a:solidFill>
                <a:latin typeface="Arial"/>
              </a:rPr>
              <a:t>Online: </a:t>
            </a:r>
            <a:r>
              <a:rPr lang="en-US" sz="1600" dirty="0" err="1">
                <a:solidFill>
                  <a:srgbClr val="404040"/>
                </a:solidFill>
                <a:latin typeface="Arial"/>
                <a:hlinkClick r:id="rId3" tooltip="Report Fraud, Waste, and Abuse | Office of Inspector General | Government Oversight | U.S. Department of Health and Human Services"/>
              </a:rPr>
              <a:t>OIG.HHS.gov</a:t>
            </a:r>
            <a:r>
              <a:rPr lang="en-US" sz="1600" dirty="0">
                <a:solidFill>
                  <a:srgbClr val="404040"/>
                </a:solidFill>
                <a:latin typeface="Arial"/>
                <a:hlinkClick r:id="rId3" tooltip="Report Fraud, Waste, and Abuse | Office of Inspector General | Government Oversight | U.S. Department of Health and Human Services"/>
              </a:rPr>
              <a:t>/fraud/report-fraud</a:t>
            </a:r>
            <a:endParaRPr lang="en-US" sz="1600" dirty="0">
              <a:solidFill>
                <a:srgbClr val="404040"/>
              </a:solidFill>
              <a:latin typeface="Arial"/>
            </a:endParaRPr>
          </a:p>
          <a:p>
            <a:pPr marL="285750" lvl="0" indent="-285750" algn="l">
              <a:buFont typeface="Arial" panose="020B0604020202020204" pitchFamily="34" charset="0"/>
              <a:buChar char="•"/>
            </a:pPr>
            <a:r>
              <a:rPr lang="en-US" sz="1600" dirty="0">
                <a:solidFill>
                  <a:srgbClr val="404040"/>
                </a:solidFill>
                <a:latin typeface="Arial"/>
              </a:rPr>
              <a:t>Mail:	U.S. Department of Health &amp; Human Services Office of Inspector General</a:t>
            </a:r>
            <a:br>
              <a:rPr lang="en-US" sz="1600" dirty="0">
                <a:solidFill>
                  <a:srgbClr val="404040"/>
                </a:solidFill>
                <a:latin typeface="Arial"/>
              </a:rPr>
            </a:br>
            <a:r>
              <a:rPr lang="en-US" sz="1600" dirty="0">
                <a:solidFill>
                  <a:srgbClr val="404040"/>
                </a:solidFill>
                <a:latin typeface="Arial"/>
              </a:rPr>
              <a:t>	ATTN: OIG Hotline Operations</a:t>
            </a:r>
            <a:br>
              <a:rPr lang="en-US" sz="1600" dirty="0">
                <a:solidFill>
                  <a:srgbClr val="404040"/>
                </a:solidFill>
                <a:latin typeface="Arial"/>
              </a:rPr>
            </a:br>
            <a:r>
              <a:rPr lang="en-US" sz="1600" dirty="0">
                <a:solidFill>
                  <a:srgbClr val="404040"/>
                </a:solidFill>
                <a:latin typeface="Arial"/>
              </a:rPr>
              <a:t>	P.O. Box 23489</a:t>
            </a:r>
            <a:br>
              <a:rPr lang="en-US" sz="1600" dirty="0">
                <a:solidFill>
                  <a:srgbClr val="404040"/>
                </a:solidFill>
                <a:latin typeface="Arial"/>
              </a:rPr>
            </a:br>
            <a:r>
              <a:rPr lang="en-US" sz="1600" dirty="0">
                <a:solidFill>
                  <a:srgbClr val="404040"/>
                </a:solidFill>
                <a:latin typeface="Arial"/>
              </a:rPr>
              <a:t>	Washington, DC 20026</a:t>
            </a:r>
          </a:p>
          <a:p>
            <a:pPr lvl="0" algn="l">
              <a:lnSpc>
                <a:spcPct val="110000"/>
              </a:lnSpc>
              <a:spcBef>
                <a:spcPts val="900"/>
              </a:spcBef>
            </a:pPr>
            <a:r>
              <a:rPr lang="en-US" sz="1600" b="1" dirty="0">
                <a:solidFill>
                  <a:srgbClr val="404040"/>
                </a:solidFill>
                <a:latin typeface="Arial"/>
              </a:rPr>
              <a:t>Parts C and D:</a:t>
            </a:r>
          </a:p>
          <a:p>
            <a:pPr lvl="0" algn="l">
              <a:lnSpc>
                <a:spcPct val="110000"/>
              </a:lnSpc>
            </a:pPr>
            <a:r>
              <a:rPr lang="en-US" sz="1600" dirty="0">
                <a:solidFill>
                  <a:srgbClr val="404040"/>
                </a:solidFill>
                <a:latin typeface="Arial"/>
              </a:rPr>
              <a:t>Investigations Medicare Drug Integrity Contractor (I MEDIC) at 1-87707SafeRx (1-877-772-3379)</a:t>
            </a:r>
          </a:p>
          <a:p>
            <a:pPr lvl="0" algn="l">
              <a:lnSpc>
                <a:spcPct val="110000"/>
              </a:lnSpc>
              <a:spcBef>
                <a:spcPts val="900"/>
              </a:spcBef>
            </a:pPr>
            <a:r>
              <a:rPr lang="en-US" sz="1600" b="1" dirty="0">
                <a:solidFill>
                  <a:srgbClr val="404040"/>
                </a:solidFill>
                <a:latin typeface="Arial"/>
              </a:rPr>
              <a:t>All Other Federal Health Care Programs:</a:t>
            </a:r>
          </a:p>
          <a:p>
            <a:pPr lvl="0" algn="l">
              <a:lnSpc>
                <a:spcPct val="110000"/>
              </a:lnSpc>
            </a:pPr>
            <a:r>
              <a:rPr lang="en-US" sz="1600" dirty="0">
                <a:solidFill>
                  <a:srgbClr val="404040"/>
                </a:solidFill>
                <a:latin typeface="Arial"/>
              </a:rPr>
              <a:t>CMS Hotline at 1-800-MEDICARE (1-800-633-4227) or TTY: 1-877-486-2048</a:t>
            </a:r>
          </a:p>
          <a:p>
            <a:pPr lvl="0" algn="l">
              <a:lnSpc>
                <a:spcPct val="110000"/>
              </a:lnSpc>
              <a:spcBef>
                <a:spcPts val="900"/>
              </a:spcBef>
            </a:pPr>
            <a:r>
              <a:rPr lang="en-US" sz="1600" b="1" dirty="0">
                <a:solidFill>
                  <a:srgbClr val="404040"/>
                </a:solidFill>
                <a:latin typeface="Arial"/>
              </a:rPr>
              <a:t>Medicare Patients:</a:t>
            </a:r>
          </a:p>
          <a:p>
            <a:pPr lvl="0" algn="l">
              <a:lnSpc>
                <a:spcPct val="110000"/>
              </a:lnSpc>
            </a:pPr>
            <a:r>
              <a:rPr lang="en-US" sz="1600" dirty="0">
                <a:solidFill>
                  <a:srgbClr val="404040"/>
                </a:solidFill>
                <a:latin typeface="Arial"/>
                <a:hlinkClick r:id="rId4" tooltip="11610-4rs-for-fighting-medicare-fraud.pdf"/>
              </a:rPr>
              <a:t>4R’s for Fighting Medicare Fraud</a:t>
            </a:r>
            <a:endParaRPr lang="en-US" sz="1600" dirty="0">
              <a:solidFill>
                <a:srgbClr val="404040"/>
              </a:solidFill>
              <a:latin typeface="Arial"/>
            </a:endParaRPr>
          </a:p>
        </p:txBody>
      </p:sp>
    </p:spTree>
    <p:extLst>
      <p:ext uri="{BB962C8B-B14F-4D97-AF65-F5344CB8AC3E}">
        <p14:creationId xmlns:p14="http://schemas.microsoft.com/office/powerpoint/2010/main" val="1403561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E4C49C-8471-FC87-A106-F6362D3A2E6E}"/>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1E6E0147-0CCB-8AC7-7745-4ADC08B5C4AF}"/>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695DC491-D609-11A5-8B15-C2EFBA8921FA}"/>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763933C0-536A-D0DE-6488-FA519A078040}"/>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FFDADC6C-E042-3DD6-04E8-4E82CD0AF9FB}"/>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B2A87681-806F-5E1C-AC6D-ABA66B5210A7}"/>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742251C0-8DBE-82A7-70B2-F219A8F9AC2F}"/>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9 of 28</a:t>
            </a:r>
          </a:p>
        </p:txBody>
      </p:sp>
      <p:sp>
        <p:nvSpPr>
          <p:cNvPr id="16" name="Body">
            <a:extLst>
              <a:ext uri="{FF2B5EF4-FFF2-40B4-BE49-F238E27FC236}">
                <a16:creationId xmlns:a16="http://schemas.microsoft.com/office/drawing/2014/main" id="{68804F00-0906-9611-1D36-CA4E75B6527E}"/>
              </a:ext>
            </a:extLst>
          </p:cNvPr>
          <p:cNvSpPr>
            <a:spLocks noGrp="1"/>
          </p:cNvSpPr>
          <p:nvPr/>
        </p:nvSpPr>
        <p:spPr>
          <a:xfrm>
            <a:off x="560000" y="1100000"/>
            <a:ext cx="82411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Corrective Action</a:t>
            </a:r>
          </a:p>
          <a:p>
            <a:pPr lvl="0">
              <a:lnSpc>
                <a:spcPct val="110000"/>
              </a:lnSpc>
              <a:spcBef>
                <a:spcPts val="900"/>
              </a:spcBef>
            </a:pPr>
            <a:r>
              <a:rPr lang="en-US" dirty="0">
                <a:solidFill>
                  <a:srgbClr val="404040"/>
                </a:solidFill>
                <a:latin typeface="Arial"/>
              </a:rPr>
              <a:t>Once </a:t>
            </a:r>
            <a:r>
              <a:rPr lang="en-US" dirty="0">
                <a:solidFill>
                  <a:srgbClr val="404040"/>
                </a:solidFill>
                <a:latin typeface="Arial"/>
                <a:hlinkClick r:id="rId3" action="ppaction://hlinksldjump" tooltip="Fraud, Waste, and Abuse (view all acronyms)"/>
              </a:rPr>
              <a:t>FWA</a:t>
            </a:r>
            <a:r>
              <a:rPr lang="en-US" dirty="0">
                <a:solidFill>
                  <a:srgbClr val="404040"/>
                </a:solidFill>
                <a:latin typeface="Arial"/>
              </a:rPr>
              <a:t> is detected, promptly correct it. Correcting the problem saves the government money and ensures you stay in compliance with CMS requirements.</a:t>
            </a:r>
          </a:p>
          <a:p>
            <a:pPr lvl="0">
              <a:lnSpc>
                <a:spcPct val="110000"/>
              </a:lnSpc>
              <a:spcBef>
                <a:spcPts val="900"/>
              </a:spcBef>
            </a:pPr>
            <a:r>
              <a:rPr lang="en-US" dirty="0">
                <a:solidFill>
                  <a:srgbClr val="404040"/>
                </a:solidFill>
                <a:latin typeface="Arial"/>
              </a:rPr>
              <a:t>Develop a plan to correct the issue. Ask your organization’s compliance officer how to develop a corrective action plan. The actual plan varies depending on the circumstances. In general:</a:t>
            </a:r>
          </a:p>
          <a:p>
            <a:pPr marL="285750" lvl="0" indent="-285750">
              <a:lnSpc>
                <a:spcPct val="110000"/>
              </a:lnSpc>
              <a:spcBef>
                <a:spcPts val="300"/>
              </a:spcBef>
              <a:buFont typeface="Arial" panose="020B0604020202020204" pitchFamily="34" charset="0"/>
              <a:buChar char="•"/>
            </a:pPr>
            <a:r>
              <a:rPr lang="en-US" dirty="0">
                <a:solidFill>
                  <a:srgbClr val="404040"/>
                </a:solidFill>
                <a:latin typeface="Arial"/>
              </a:rPr>
              <a:t>Design the corrective action to fix the underlying problem that results in FWA violations and prevents future noncompliance</a:t>
            </a:r>
          </a:p>
          <a:p>
            <a:pPr marL="285750" lvl="0" indent="-285750">
              <a:lnSpc>
                <a:spcPct val="110000"/>
              </a:lnSpc>
              <a:spcBef>
                <a:spcPts val="300"/>
              </a:spcBef>
              <a:buFont typeface="Arial" panose="020B0604020202020204" pitchFamily="34" charset="0"/>
              <a:buChar char="•"/>
            </a:pPr>
            <a:r>
              <a:rPr lang="en-US" dirty="0">
                <a:solidFill>
                  <a:srgbClr val="404040"/>
                </a:solidFill>
                <a:latin typeface="Arial"/>
              </a:rPr>
              <a:t>Tailor the corrective action to address the FWA problem or identified deficiency; include timeframes for specific actions</a:t>
            </a:r>
          </a:p>
          <a:p>
            <a:pPr marL="285750" lvl="0" indent="-285750">
              <a:lnSpc>
                <a:spcPct val="110000"/>
              </a:lnSpc>
              <a:spcBef>
                <a:spcPts val="300"/>
              </a:spcBef>
              <a:buFont typeface="Arial" panose="020B0604020202020204" pitchFamily="34" charset="0"/>
              <a:buChar char="•"/>
            </a:pPr>
            <a:r>
              <a:rPr lang="en-US" dirty="0">
                <a:solidFill>
                  <a:srgbClr val="404040"/>
                </a:solidFill>
                <a:latin typeface="Arial"/>
              </a:rPr>
              <a:t>Document corrective actions addressing noncompliance or FWA committed by a sponsor’s or </a:t>
            </a:r>
            <a:r>
              <a:rPr lang="en-US" dirty="0">
                <a:solidFill>
                  <a:srgbClr val="404040"/>
                </a:solidFill>
                <a:latin typeface="Arial"/>
                <a:hlinkClick r:id="rId3" action="ppaction://hlinksldjump" tooltip="First-Tier, Downstream, or Related Entity (view all acronyms)"/>
              </a:rPr>
              <a:t>FDR’s</a:t>
            </a:r>
            <a:r>
              <a:rPr lang="en-US" dirty="0">
                <a:solidFill>
                  <a:srgbClr val="404040"/>
                </a:solidFill>
                <a:latin typeface="Arial"/>
              </a:rPr>
              <a:t> employee, and include consequences for failing to satisfactorily complete the corrective action</a:t>
            </a:r>
          </a:p>
          <a:p>
            <a:pPr marL="285750" lvl="0" indent="-285750">
              <a:lnSpc>
                <a:spcPct val="110000"/>
              </a:lnSpc>
              <a:spcBef>
                <a:spcPts val="300"/>
              </a:spcBef>
              <a:buFont typeface="Arial" panose="020B0604020202020204" pitchFamily="34" charset="0"/>
              <a:buChar char="•"/>
            </a:pPr>
            <a:r>
              <a:rPr lang="en-US" dirty="0">
                <a:solidFill>
                  <a:srgbClr val="404040"/>
                </a:solidFill>
                <a:latin typeface="Arial"/>
              </a:rPr>
              <a:t>Monitor corrective actions continuously to ensure effectiveness</a:t>
            </a:r>
          </a:p>
        </p:txBody>
      </p:sp>
      <p:sp>
        <p:nvSpPr>
          <p:cNvPr id="2" name="Title 1">
            <a:extLst>
              <a:ext uri="{FF2B5EF4-FFF2-40B4-BE49-F238E27FC236}">
                <a16:creationId xmlns:a16="http://schemas.microsoft.com/office/drawing/2014/main" id="{38A8257E-DA5B-7783-263A-C1E83CEB6F83}"/>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Corrective action</a:t>
            </a:r>
          </a:p>
        </p:txBody>
      </p:sp>
      <p:sp>
        <p:nvSpPr>
          <p:cNvPr id="5" name="BtnPartC">
            <a:hlinkClick r:id="rId4" action="ppaction://hlinksldjump" tooltip="Part C"/>
            <a:extLst>
              <a:ext uri="{FF2B5EF4-FFF2-40B4-BE49-F238E27FC236}">
                <a16:creationId xmlns:a16="http://schemas.microsoft.com/office/drawing/2014/main" id="{9554BC93-D293-5028-8407-99505DBEBDBC}"/>
              </a:ext>
            </a:extLst>
          </p:cNvPr>
          <p:cNvSpPr/>
          <p:nvPr/>
        </p:nvSpPr>
        <p:spPr>
          <a:xfrm>
            <a:off x="9050000" y="1300000"/>
            <a:ext cx="2580000" cy="640080"/>
          </a:xfrm>
          <a:prstGeom prst="roundRect">
            <a:avLst>
              <a:gd name="adj" fmla="val 8000"/>
            </a:avLst>
          </a:prstGeom>
          <a:solidFill>
            <a:srgbClr val="1F5C9E"/>
          </a:solidFill>
        </p:spPr>
        <p:txBody>
          <a:bodyPr lIns="36000" rIns="36000" anchor="ctr"/>
          <a:lstStyle/>
          <a:p>
            <a:pPr marL="0" lvl="0" indent="0" algn="ctr">
              <a:lnSpc>
                <a:spcPct val="110000"/>
              </a:lnSpc>
              <a:spcBef>
                <a:spcPts val="0"/>
              </a:spcBef>
              <a:buNone/>
            </a:pPr>
            <a:r>
              <a:rPr lang="en-US" dirty="0">
                <a:solidFill>
                  <a:srgbClr val="FFFFFF"/>
                </a:solidFill>
                <a:latin typeface="Arial"/>
              </a:rPr>
              <a:t>Examples</a:t>
            </a:r>
          </a:p>
        </p:txBody>
      </p:sp>
    </p:spTree>
    <p:extLst>
      <p:ext uri="{BB962C8B-B14F-4D97-AF65-F5344CB8AC3E}">
        <p14:creationId xmlns:p14="http://schemas.microsoft.com/office/powerpoint/2010/main" val="15233197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A1CE4F-A516-6E33-3D20-841237F4B530}"/>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21C9ACA9-E49B-DE62-8FEC-63643FFC7F0E}"/>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A1A3B5C9-A387-DA2B-C292-2DC76ED30778}"/>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8A066D67-F477-90C0-6637-E66BF8C6150C}"/>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BF72A6C9-E67A-CA54-78CD-BFE55399AAB7}"/>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6CCB8C0C-A494-8F66-0D19-349E88004437}"/>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9C9BC828-47BE-1251-AAEB-8282C1B862E6}"/>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9a of 28</a:t>
            </a:r>
          </a:p>
        </p:txBody>
      </p:sp>
      <p:sp>
        <p:nvSpPr>
          <p:cNvPr id="16" name="Body">
            <a:extLst>
              <a:ext uri="{FF2B5EF4-FFF2-40B4-BE49-F238E27FC236}">
                <a16:creationId xmlns:a16="http://schemas.microsoft.com/office/drawing/2014/main" id="{706D7D77-1A37-7B7E-AC97-21D95DA0A78C}"/>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Corrective Action: Example</a:t>
            </a:r>
          </a:p>
          <a:p>
            <a:pPr marL="0" lvl="0" indent="0" algn="l">
              <a:lnSpc>
                <a:spcPct val="110000"/>
              </a:lnSpc>
              <a:spcBef>
                <a:spcPts val="900"/>
              </a:spcBef>
              <a:buNone/>
            </a:pPr>
            <a:r>
              <a:rPr lang="en-US" dirty="0">
                <a:solidFill>
                  <a:srgbClr val="404040"/>
                </a:solidFill>
                <a:latin typeface="Arial"/>
              </a:rPr>
              <a:t>Corrective actions may include:</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Adopting new prepayment edits or document review requirements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Conducting mandated training</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Providing educational materials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Revising policies or procedures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Sending warning letters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Taking disciplinary action, like marketing, enrollment, or payment suspension</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Employment or provider contract termination</a:t>
            </a:r>
          </a:p>
        </p:txBody>
      </p:sp>
      <p:sp>
        <p:nvSpPr>
          <p:cNvPr id="2" name="Title 1">
            <a:extLst>
              <a:ext uri="{FF2B5EF4-FFF2-40B4-BE49-F238E27FC236}">
                <a16:creationId xmlns:a16="http://schemas.microsoft.com/office/drawing/2014/main" id="{3A005292-8093-447B-2FCE-9D613FB0AC92}"/>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Corrective Action: Example</a:t>
            </a:r>
          </a:p>
        </p:txBody>
      </p:sp>
    </p:spTree>
    <p:extLst>
      <p:ext uri="{BB962C8B-B14F-4D97-AF65-F5344CB8AC3E}">
        <p14:creationId xmlns:p14="http://schemas.microsoft.com/office/powerpoint/2010/main" val="321145124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8B26B5-CC65-9F00-659B-8ACA8D92E94D}"/>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55019359-E6D0-2278-0ED1-1C677058F469}"/>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C03FF9FE-A0D4-10DE-DC6B-E3C1E73F76F5}"/>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FA027523-44F4-58D1-34EE-4057A54FBA87}"/>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65425494-6D1F-19F1-B1D4-1A16E89F6DA5}"/>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72532596-615B-1BE7-C040-52AABA5C1D1F}"/>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0E8B72E8-C75D-96D9-00C0-3B66C605AE32}"/>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10 of 28</a:t>
            </a:r>
          </a:p>
        </p:txBody>
      </p:sp>
      <p:sp>
        <p:nvSpPr>
          <p:cNvPr id="16" name="Body">
            <a:extLst>
              <a:ext uri="{FF2B5EF4-FFF2-40B4-BE49-F238E27FC236}">
                <a16:creationId xmlns:a16="http://schemas.microsoft.com/office/drawing/2014/main" id="{76CC9134-9A48-0EBC-5363-F4F34FF8CE4E}"/>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Potential Fraud, Waste &amp; Abuse Indicators</a:t>
            </a:r>
          </a:p>
          <a:p>
            <a:pPr lvl="0">
              <a:lnSpc>
                <a:spcPct val="110000"/>
              </a:lnSpc>
              <a:spcBef>
                <a:spcPts val="900"/>
              </a:spcBef>
            </a:pPr>
            <a:r>
              <a:rPr lang="en-US" dirty="0">
                <a:solidFill>
                  <a:srgbClr val="404040"/>
                </a:solidFill>
                <a:latin typeface="Arial"/>
              </a:rPr>
              <a:t>Now that you know about your role in preventing, reporting, and correcting </a:t>
            </a:r>
            <a:r>
              <a:rPr lang="en-US" dirty="0">
                <a:solidFill>
                  <a:srgbClr val="404040"/>
                </a:solidFill>
                <a:latin typeface="Arial"/>
                <a:hlinkClick r:id="" action="ppaction://noaction"/>
              </a:rPr>
              <a:t>FWA</a:t>
            </a:r>
            <a:r>
              <a:rPr lang="en-US" dirty="0">
                <a:solidFill>
                  <a:srgbClr val="404040"/>
                </a:solidFill>
                <a:latin typeface="Arial"/>
              </a:rPr>
              <a:t>, let's review some key indicators to help you recognize the signs of someone committing FWA.</a:t>
            </a:r>
          </a:p>
          <a:p>
            <a:pPr lvl="0" algn="l">
              <a:lnSpc>
                <a:spcPct val="110000"/>
              </a:lnSpc>
              <a:spcBef>
                <a:spcPts val="900"/>
              </a:spcBef>
            </a:pPr>
            <a:r>
              <a:rPr lang="en-US" dirty="0">
                <a:solidFill>
                  <a:srgbClr val="404040"/>
                </a:solidFill>
                <a:latin typeface="Arial"/>
              </a:rPr>
              <a:t>The next pages present potential FWA issues. Each page provides questions to ask yourself about different areas, depending on your role as an employee of a sponsor, pharmacy, or other entity involved in delivering Parts C and D enrollee benefits.</a:t>
            </a:r>
          </a:p>
          <a:p>
            <a:pPr lvl="0" algn="l">
              <a:lnSpc>
                <a:spcPct val="110000"/>
              </a:lnSpc>
              <a:spcBef>
                <a:spcPts val="900"/>
              </a:spcBef>
            </a:pPr>
            <a:r>
              <a:rPr lang="en-US" dirty="0">
                <a:solidFill>
                  <a:srgbClr val="404040"/>
                </a:solidFill>
                <a:latin typeface="Arial"/>
              </a:rPr>
              <a:t>Each page also includes a real-world example of FWA. Consider the example provided and how you might mitigate these situations.</a:t>
            </a:r>
          </a:p>
        </p:txBody>
      </p:sp>
      <p:sp>
        <p:nvSpPr>
          <p:cNvPr id="2" name="Title 1">
            <a:extLst>
              <a:ext uri="{FF2B5EF4-FFF2-40B4-BE49-F238E27FC236}">
                <a16:creationId xmlns:a16="http://schemas.microsoft.com/office/drawing/2014/main" id="{1B06DA06-A833-E3F7-4623-239C95EFEBA3}"/>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600" dirty="0">
                <a:solidFill>
                  <a:schemeClr val="tx1">
                    <a:lumMod val="85000"/>
                    <a:lumOff val="15000"/>
                  </a:schemeClr>
                </a:solidFill>
              </a:rPr>
              <a:t>Potential Fraud, Waste &amp; Abuse Indicators</a:t>
            </a:r>
          </a:p>
        </p:txBody>
      </p:sp>
    </p:spTree>
    <p:extLst>
      <p:ext uri="{BB962C8B-B14F-4D97-AF65-F5344CB8AC3E}">
        <p14:creationId xmlns:p14="http://schemas.microsoft.com/office/powerpoint/2010/main" val="152390016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D8BA96-548F-2AD9-FA2E-278187D1C788}"/>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2CA32D08-C514-099F-6328-9622D4A23888}"/>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3DA26936-7C39-35EB-C981-F4AAAFAEF28A}"/>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5ECBA5F4-EB10-2E9D-893E-0ECA17E24D74}"/>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51F93922-CD24-51F3-BA9F-5FFD04E5B3B5}"/>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2B0A78B4-CC4A-2AF9-3A89-FF2F5B67073E}"/>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1E47C8B3-197F-414C-B83D-CD56BD0E0970}"/>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11 of 28</a:t>
            </a:r>
          </a:p>
        </p:txBody>
      </p:sp>
      <p:sp>
        <p:nvSpPr>
          <p:cNvPr id="16" name="Body">
            <a:extLst>
              <a:ext uri="{FF2B5EF4-FFF2-40B4-BE49-F238E27FC236}">
                <a16:creationId xmlns:a16="http://schemas.microsoft.com/office/drawing/2014/main" id="{5E4FEB9A-02C1-165C-BF11-1A3533D2A3FA}"/>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Real-World Example: Potential Patient Issues</a:t>
            </a:r>
          </a:p>
          <a:p>
            <a:pPr lvl="0">
              <a:lnSpc>
                <a:spcPct val="110000"/>
              </a:lnSpc>
              <a:spcBef>
                <a:spcPts val="900"/>
              </a:spcBef>
            </a:pPr>
            <a:r>
              <a:rPr lang="en-US" b="1" dirty="0">
                <a:solidFill>
                  <a:srgbClr val="404040"/>
                </a:solidFill>
                <a:latin typeface="Arial"/>
              </a:rPr>
              <a:t>Patient: </a:t>
            </a:r>
            <a:r>
              <a:rPr lang="en-US" dirty="0">
                <a:solidFill>
                  <a:srgbClr val="404040"/>
                </a:solidFill>
                <a:latin typeface="Arial"/>
              </a:rPr>
              <a:t>I’m calling to ask why I was billed for 5 urine pregnancy tests last month.</a:t>
            </a:r>
          </a:p>
          <a:p>
            <a:pPr lvl="0">
              <a:lnSpc>
                <a:spcPct val="110000"/>
              </a:lnSpc>
              <a:spcBef>
                <a:spcPts val="900"/>
              </a:spcBef>
            </a:pPr>
            <a:r>
              <a:rPr lang="en-US" b="1" dirty="0">
                <a:solidFill>
                  <a:srgbClr val="404040"/>
                </a:solidFill>
                <a:latin typeface="Arial"/>
              </a:rPr>
              <a:t>Lab: </a:t>
            </a:r>
            <a:r>
              <a:rPr lang="en-US" dirty="0">
                <a:solidFill>
                  <a:srgbClr val="404040"/>
                </a:solidFill>
                <a:latin typeface="Arial"/>
              </a:rPr>
              <a:t>That seems a little high, but these types of tests are routine for women of a certain age.</a:t>
            </a:r>
          </a:p>
          <a:p>
            <a:pPr lvl="0">
              <a:lnSpc>
                <a:spcPct val="110000"/>
              </a:lnSpc>
              <a:spcBef>
                <a:spcPts val="900"/>
              </a:spcBef>
            </a:pPr>
            <a:r>
              <a:rPr lang="en-US" b="1" dirty="0">
                <a:solidFill>
                  <a:srgbClr val="404040"/>
                </a:solidFill>
                <a:latin typeface="Arial"/>
              </a:rPr>
              <a:t>Patient: </a:t>
            </a:r>
            <a:r>
              <a:rPr lang="en-US" dirty="0">
                <a:solidFill>
                  <a:srgbClr val="404040"/>
                </a:solidFill>
                <a:latin typeface="Arial"/>
              </a:rPr>
              <a:t>I'm sure that's true, but I'm a 75-year-old man so I'm not sure it was necessary.</a:t>
            </a:r>
          </a:p>
          <a:p>
            <a:pPr lvl="0">
              <a:lnSpc>
                <a:spcPct val="110000"/>
              </a:lnSpc>
              <a:spcBef>
                <a:spcPts val="900"/>
              </a:spcBef>
            </a:pPr>
            <a:r>
              <a:rPr lang="en-US" b="1" dirty="0">
                <a:solidFill>
                  <a:srgbClr val="404040"/>
                </a:solidFill>
                <a:latin typeface="Arial"/>
              </a:rPr>
              <a:t>Lab: </a:t>
            </a:r>
            <a:r>
              <a:rPr lang="en-US" dirty="0">
                <a:solidFill>
                  <a:srgbClr val="404040"/>
                </a:solidFill>
                <a:latin typeface="Arial"/>
              </a:rPr>
              <a:t>Oh my, that's suspicious. Let's investigate who billed these codes and make sure we report this for further investigation. It's possible your MBI has been compromised or a provider made a billing mistake.</a:t>
            </a:r>
          </a:p>
          <a:p>
            <a:pPr lvl="0">
              <a:lnSpc>
                <a:spcPct val="110000"/>
              </a:lnSpc>
              <a:spcBef>
                <a:spcPts val="900"/>
              </a:spcBef>
            </a:pPr>
            <a:r>
              <a:rPr lang="en-US" dirty="0">
                <a:solidFill>
                  <a:srgbClr val="404040"/>
                </a:solidFill>
                <a:latin typeface="Arial"/>
              </a:rPr>
              <a:t>Many plan sponsors provide detailed websites and consumer materials to help guide their patients on how to look for signs of identity theft and provide directions on what to do if they believe their medical identity has been compromised, which is likely in the scenario above.</a:t>
            </a:r>
          </a:p>
        </p:txBody>
      </p:sp>
      <p:sp>
        <p:nvSpPr>
          <p:cNvPr id="2" name="Title 1">
            <a:extLst>
              <a:ext uri="{FF2B5EF4-FFF2-40B4-BE49-F238E27FC236}">
                <a16:creationId xmlns:a16="http://schemas.microsoft.com/office/drawing/2014/main" id="{D8345FC9-4880-8524-B1AD-FE06EDF2C110}"/>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600" dirty="0">
                <a:solidFill>
                  <a:schemeClr val="tx1">
                    <a:lumMod val="85000"/>
                    <a:lumOff val="15000"/>
                  </a:schemeClr>
                </a:solidFill>
              </a:rPr>
              <a:t>Real-World Example: Potential Patient Issues</a:t>
            </a:r>
          </a:p>
        </p:txBody>
      </p:sp>
    </p:spTree>
    <p:extLst>
      <p:ext uri="{BB962C8B-B14F-4D97-AF65-F5344CB8AC3E}">
        <p14:creationId xmlns:p14="http://schemas.microsoft.com/office/powerpoint/2010/main" val="289460061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3EE25F-56A5-7BC9-3E08-51079F8E2FF0}"/>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EA5802AF-4B29-4F1C-9044-42DD687A36EB}"/>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2BC8EA64-8D9A-CE7A-054F-BF6E1958C07B}"/>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AF49701E-8EEF-1605-6674-7EA85BA80026}"/>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D5BAB645-6ECF-E341-C3C4-481036F2A6F4}"/>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FE1BC8D4-81F6-486E-3F8E-9709A04DF56E}"/>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6B91AB7E-D67D-A03D-039A-C83636FE9B8C}"/>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12 of 28</a:t>
            </a:r>
          </a:p>
        </p:txBody>
      </p:sp>
      <p:sp>
        <p:nvSpPr>
          <p:cNvPr id="16" name="Body">
            <a:extLst>
              <a:ext uri="{FF2B5EF4-FFF2-40B4-BE49-F238E27FC236}">
                <a16:creationId xmlns:a16="http://schemas.microsoft.com/office/drawing/2014/main" id="{B444F24A-BD90-E694-EF8A-1C607987B54E}"/>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Key Indicators: Potential Patient Issues</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Does a prescription, medical record, or lab test look altered or possibly forged?</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Does a patient's medical history support the requested services?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Have you filled numerous identical prescriptions for this patient, possibly from different doctors?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Is the person getting the medical service the actual patient (identity theft)?</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Is the prescription appropriate based on the patient's other prescriptions?</a:t>
            </a:r>
          </a:p>
        </p:txBody>
      </p:sp>
      <p:sp>
        <p:nvSpPr>
          <p:cNvPr id="2" name="Title 1">
            <a:extLst>
              <a:ext uri="{FF2B5EF4-FFF2-40B4-BE49-F238E27FC236}">
                <a16:creationId xmlns:a16="http://schemas.microsoft.com/office/drawing/2014/main" id="{3828B918-1DB0-8C17-591A-0640AD535D24}"/>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Key Indicators: Potential Patient Issues</a:t>
            </a:r>
          </a:p>
        </p:txBody>
      </p:sp>
    </p:spTree>
    <p:extLst>
      <p:ext uri="{BB962C8B-B14F-4D97-AF65-F5344CB8AC3E}">
        <p14:creationId xmlns:p14="http://schemas.microsoft.com/office/powerpoint/2010/main" val="29183570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dirty="0">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ph type="title" idx="4294967295"/>
          </p:nvPr>
        </p:nvSpPr>
        <p:spPr>
          <a:xfrm>
            <a:off x="520000" y="600000"/>
            <a:ext cx="11152000" cy="300000"/>
          </a:xfrm>
          <a:prstGeom prst="rect">
            <a:avLst/>
          </a:prstGeo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a:ea typeface="+mn-ea"/>
                <a:cs typeface="+mn-cs"/>
              </a:rPr>
              <a:t>Introduction</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5 of 7</a:t>
            </a:r>
          </a:p>
        </p:txBody>
      </p:sp>
      <p:sp>
        <p:nvSpPr>
          <p:cNvPr id="16" name="Body"/>
          <p:cNvSpPr>
            <a:spLocks noGrp="1"/>
          </p:cNvSpPr>
          <p:nvPr/>
        </p:nvSpPr>
        <p:spPr>
          <a:xfrm>
            <a:off x="560000" y="1120000"/>
            <a:ext cx="11072000" cy="5000000"/>
          </a:xfrm>
          <a:prstGeom prst="rect">
            <a:avLst/>
          </a:prstGeom>
          <a:noFill/>
        </p:spPr>
        <p:txBody>
          <a:bodyPr wrap="square" lIns="0" tIns="0" rIns="0" bIns="0" anchor="t">
            <a:noAutofit/>
          </a:bodyPr>
          <a:lstStyle/>
          <a:p>
            <a:pPr lvl="0">
              <a:lnSpc>
                <a:spcPct val="110000"/>
              </a:lnSpc>
            </a:pPr>
            <a:r>
              <a:rPr lang="en-US" dirty="0">
                <a:solidFill>
                  <a:srgbClr val="404040"/>
                </a:solidFill>
                <a:latin typeface="Arial"/>
              </a:rPr>
              <a:t>This training helps Parts C and D Plan sponsors’ employees; governing body members; and their first-tier, downstream, and related entities (FDRs) satisfy their annual </a:t>
            </a:r>
            <a:r>
              <a:rPr lang="en-US" u="sng" dirty="0">
                <a:solidFill>
                  <a:srgbClr val="1A4FA0"/>
                </a:solidFill>
                <a:latin typeface="Arial"/>
                <a:hlinkClick r:id="rId3" action="ppaction://hlinksldjump" tooltip="Fraud, Waste, and Abuse (view all acronyms)"/>
              </a:rPr>
              <a:t>FWA</a:t>
            </a:r>
            <a:r>
              <a:rPr lang="en-US" dirty="0">
                <a:solidFill>
                  <a:srgbClr val="404040"/>
                </a:solidFill>
                <a:latin typeface="Arial"/>
              </a:rPr>
              <a:t> training requirements in the regulations and sub-regulatory guidance at:</a:t>
            </a:r>
          </a:p>
          <a:p>
            <a:pPr marL="274320" lvl="0" indent="-274320" algn="l">
              <a:lnSpc>
                <a:spcPct val="110000"/>
              </a:lnSpc>
              <a:spcBef>
                <a:spcPts val="600"/>
              </a:spcBef>
              <a:buFont typeface="Arial"/>
              <a:buChar char="•"/>
            </a:pPr>
            <a:r>
              <a:rPr lang="en-US" u="sng" dirty="0">
                <a:solidFill>
                  <a:srgbClr val="1A4FA0"/>
                </a:solidFill>
                <a:latin typeface="Arial"/>
                <a:hlinkClick r:id="rId4" tooltip="eCFR :: 42 CFR Part 422 -- Medicare Advantage Program"/>
              </a:rPr>
              <a:t>42 CFR 422.503(b)(4)(vi)(C)</a:t>
            </a:r>
            <a:endParaRPr lang="en-US" u="sng" dirty="0">
              <a:solidFill>
                <a:srgbClr val="1A4FA0"/>
              </a:solidFill>
              <a:latin typeface="Arial"/>
            </a:endParaRPr>
          </a:p>
          <a:p>
            <a:pPr marL="274320" lvl="0" indent="-274320" algn="l">
              <a:lnSpc>
                <a:spcPct val="110000"/>
              </a:lnSpc>
              <a:spcBef>
                <a:spcPts val="300"/>
              </a:spcBef>
              <a:buFont typeface="Arial"/>
              <a:buChar char="•"/>
            </a:pPr>
            <a:r>
              <a:rPr lang="en-US" u="sng" dirty="0">
                <a:solidFill>
                  <a:srgbClr val="1A4FA0"/>
                </a:solidFill>
                <a:latin typeface="Arial"/>
                <a:hlinkClick r:id="rId5" tooltip="eCFR :: 42 CFR Part 423 -- Voluntary Medicare Prescription Drug Benefit"/>
              </a:rPr>
              <a:t>42 CFR 423.504(b)(4)(vi)(C)</a:t>
            </a:r>
            <a:endParaRPr lang="en-US" u="sng" dirty="0">
              <a:solidFill>
                <a:srgbClr val="1A4FA0"/>
              </a:solidFill>
              <a:latin typeface="Arial"/>
            </a:endParaRPr>
          </a:p>
          <a:p>
            <a:pPr marL="274320" lvl="0" indent="-274320" algn="l">
              <a:lnSpc>
                <a:spcPct val="110000"/>
              </a:lnSpc>
              <a:spcBef>
                <a:spcPts val="300"/>
              </a:spcBef>
              <a:buFont typeface="Arial"/>
              <a:buChar char="•"/>
            </a:pPr>
            <a:r>
              <a:rPr lang="en-US" u="sng" dirty="0">
                <a:solidFill>
                  <a:srgbClr val="1A4FA0"/>
                </a:solidFill>
                <a:latin typeface="Arial"/>
                <a:hlinkClick r:id="rId6" tooltip="Federal Register :: Medicare Program; Contract Year 2019 Policy and Technical Changes to the Medicare Advantage, Medicare Cost Plan, Medicare Fee-for-Service, the Medicare Prescription Drug Benefit Programs, and the PACE Program"/>
              </a:rPr>
              <a:t>Medicare Program; Contract Year 2019 Policy and Technical Changes to the Medicare Advantage, Medicare Cost Plan, Medicare Fee-for-Service, the Medicare Prescription Drug Benefit Programs, and the PACE Program</a:t>
            </a:r>
            <a:endParaRPr lang="en-US" u="sng" dirty="0">
              <a:solidFill>
                <a:srgbClr val="1A4FA0"/>
              </a:solidFill>
              <a:latin typeface="Arial"/>
            </a:endParaRPr>
          </a:p>
          <a:p>
            <a:pPr marL="274320" lvl="0" indent="-274320" algn="l">
              <a:lnSpc>
                <a:spcPct val="110000"/>
              </a:lnSpc>
              <a:spcBef>
                <a:spcPts val="300"/>
              </a:spcBef>
              <a:buFont typeface="Arial"/>
              <a:buChar char="•"/>
            </a:pPr>
            <a:r>
              <a:rPr lang="en-US" u="sng" dirty="0">
                <a:solidFill>
                  <a:srgbClr val="1A4FA0"/>
                </a:solidFill>
                <a:latin typeface="Arial"/>
                <a:hlinkClick r:id="rId7" tooltip="pdb118c09.pdf"/>
              </a:rPr>
              <a:t>Medicare Prescription Drug Benefit Manual, Chapter 9</a:t>
            </a:r>
            <a:r>
              <a:rPr lang="en-US" dirty="0">
                <a:solidFill>
                  <a:srgbClr val="404040"/>
                </a:solidFill>
                <a:latin typeface="Arial"/>
              </a:rPr>
              <a:t>, section 50.3.2 and </a:t>
            </a:r>
            <a:r>
              <a:rPr lang="en-US" u="sng" dirty="0">
                <a:solidFill>
                  <a:srgbClr val="1A4FA0"/>
                </a:solidFill>
                <a:latin typeface="Arial"/>
                <a:hlinkClick r:id="rId8" tooltip="mc86c21.pdf"/>
              </a:rPr>
              <a:t>Medicare Managed Care Manual, Chapter 21</a:t>
            </a:r>
            <a:endParaRPr lang="en-US" u="sng" dirty="0">
              <a:solidFill>
                <a:srgbClr val="1A4FA0"/>
              </a:solidFill>
              <a:latin typeface="Arial"/>
            </a:endParaRPr>
          </a:p>
          <a:p>
            <a:pPr marL="0" lvl="0" indent="0" algn="l">
              <a:lnSpc>
                <a:spcPct val="110000"/>
              </a:lnSpc>
              <a:spcBef>
                <a:spcPts val="900"/>
              </a:spcBef>
              <a:buNone/>
            </a:pPr>
            <a:r>
              <a:rPr lang="en-US" dirty="0">
                <a:solidFill>
                  <a:srgbClr val="404040"/>
                </a:solidFill>
                <a:latin typeface="Arial"/>
              </a:rPr>
              <a:t>Sponsors and their FDRs may provide added specialized or refresher training on issues posing FWA risks based on the employee’s job function or business setting.</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1B8BB-FC9F-04DF-DE5D-828032861729}"/>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61595A4C-1010-C9AD-E999-39CED69DB4C3}"/>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8D2857FA-5DF2-5EBF-6F95-D1CF3AB7FBA0}"/>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6EAC5AB4-CCE6-AFA1-2D28-ED025DCD389A}"/>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F44BC72E-1BC0-3DB8-EE8F-DBC28D6FA4B6}"/>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1A51784F-8FC7-0543-38F7-298FD9F55F33}"/>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4A67D3B0-5F68-0976-CF10-B591E3F2475F}"/>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13 of 28</a:t>
            </a:r>
          </a:p>
        </p:txBody>
      </p:sp>
      <p:sp>
        <p:nvSpPr>
          <p:cNvPr id="16" name="Body">
            <a:extLst>
              <a:ext uri="{FF2B5EF4-FFF2-40B4-BE49-F238E27FC236}">
                <a16:creationId xmlns:a16="http://schemas.microsoft.com/office/drawing/2014/main" id="{1C0B6494-FDF5-AED1-B7AF-FA1B9B697C87}"/>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Real-World Example: Potential Provider Issues</a:t>
            </a:r>
          </a:p>
          <a:p>
            <a:pPr lvl="0">
              <a:lnSpc>
                <a:spcPct val="110000"/>
              </a:lnSpc>
              <a:spcBef>
                <a:spcPts val="900"/>
              </a:spcBef>
            </a:pPr>
            <a:r>
              <a:rPr lang="en-US" dirty="0">
                <a:solidFill>
                  <a:srgbClr val="404040"/>
                </a:solidFill>
                <a:latin typeface="Arial"/>
              </a:rPr>
              <a:t>In January 2024, Noridian Healthcare Solutions released a letter to clinicians advising them on the importance of indicating the administration method of insulin on prescriptions. Part B covers insulin provided through a non-disposable infusion pump.</a:t>
            </a:r>
          </a:p>
          <a:p>
            <a:pPr lvl="0">
              <a:lnSpc>
                <a:spcPct val="110000"/>
              </a:lnSpc>
              <a:spcBef>
                <a:spcPts val="900"/>
              </a:spcBef>
            </a:pPr>
            <a:r>
              <a:rPr lang="en-US" dirty="0">
                <a:solidFill>
                  <a:srgbClr val="404040"/>
                </a:solidFill>
                <a:latin typeface="Arial"/>
              </a:rPr>
              <a:t>Part D covers insulin provided through a syringe or a disposable pump. Noridian's letter emphasized the importance of documenting this distinction to avoid improper billing to the incorrect payer.</a:t>
            </a:r>
          </a:p>
        </p:txBody>
      </p:sp>
      <p:sp>
        <p:nvSpPr>
          <p:cNvPr id="2" name="Title 1">
            <a:extLst>
              <a:ext uri="{FF2B5EF4-FFF2-40B4-BE49-F238E27FC236}">
                <a16:creationId xmlns:a16="http://schemas.microsoft.com/office/drawing/2014/main" id="{F18B04AE-0D0D-301E-AA7E-9670AE22AA9F}"/>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600" dirty="0">
                <a:solidFill>
                  <a:schemeClr val="tx1">
                    <a:lumMod val="85000"/>
                    <a:lumOff val="15000"/>
                  </a:schemeClr>
                </a:solidFill>
              </a:rPr>
              <a:t>Real-World Example: Potential Provider Issues</a:t>
            </a:r>
          </a:p>
        </p:txBody>
      </p:sp>
    </p:spTree>
    <p:extLst>
      <p:ext uri="{BB962C8B-B14F-4D97-AF65-F5344CB8AC3E}">
        <p14:creationId xmlns:p14="http://schemas.microsoft.com/office/powerpoint/2010/main" val="304039508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0C70C2-270D-B269-833A-F0FFACEAC5DF}"/>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FAD63A30-7116-244D-8AD5-95D5EB0D365A}"/>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13C6E46A-B670-6F4F-C1D5-783DB6EC0FE5}"/>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A71C273A-B7F0-78DB-0B39-39609D4B7CB5}"/>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CF4C72CF-EDBD-3ABA-1694-52EA61B8B0A3}"/>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9629B37E-C626-2414-0852-A9EA1208C335}"/>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5B337BE4-7E27-0C92-4428-E9C76E03F2C9}"/>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14 of 28</a:t>
            </a:r>
          </a:p>
        </p:txBody>
      </p:sp>
      <p:sp>
        <p:nvSpPr>
          <p:cNvPr id="16" name="Body">
            <a:extLst>
              <a:ext uri="{FF2B5EF4-FFF2-40B4-BE49-F238E27FC236}">
                <a16:creationId xmlns:a16="http://schemas.microsoft.com/office/drawing/2014/main" id="{D2555319-4381-ECA7-715E-54C242300731}"/>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Key Indicators: Potential Provider Issues</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Are the provider's prescriptions appropriate for the patient's health condition (medically necessary)?</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Does the provider bill the sponsor for services not provided?</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Does the provider write prescriptions for diverse drugs or primarily controlled substances?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Does the provider perform medically unnecessary patient services?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Does the provider prescribe a higher quantity than medically necessary for the condition?</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Does the provider's prescription include their active and valid NPI?</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Is the provider's patient diagnosis supported in the medical record?</a:t>
            </a:r>
          </a:p>
        </p:txBody>
      </p:sp>
      <p:sp>
        <p:nvSpPr>
          <p:cNvPr id="2" name="Title 1">
            <a:extLst>
              <a:ext uri="{FF2B5EF4-FFF2-40B4-BE49-F238E27FC236}">
                <a16:creationId xmlns:a16="http://schemas.microsoft.com/office/drawing/2014/main" id="{F3471550-F455-F06F-213F-5A4915542A50}"/>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Key Indicators: Potential Provider Issues</a:t>
            </a:r>
          </a:p>
        </p:txBody>
      </p:sp>
    </p:spTree>
    <p:extLst>
      <p:ext uri="{BB962C8B-B14F-4D97-AF65-F5344CB8AC3E}">
        <p14:creationId xmlns:p14="http://schemas.microsoft.com/office/powerpoint/2010/main" val="116242520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293CA-AA35-B71B-C2B8-FAFFCF7ED9DA}"/>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C196A17D-8675-96B0-49BC-E1712E6A60A6}"/>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B2BF11CC-589E-FF0E-53B6-8E95B43B85B8}"/>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1C2A5F70-5C20-ACFD-C8E6-5EAB88C0DEDD}"/>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FD9CDE0F-80F7-A81F-062C-E6079073B524}"/>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C93FD94B-7075-761F-03B5-9C23B6A55C2B}"/>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DA138E4E-27CB-9E6A-370B-23C06376DEC5}"/>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15 of 28</a:t>
            </a:r>
          </a:p>
        </p:txBody>
      </p:sp>
      <p:sp>
        <p:nvSpPr>
          <p:cNvPr id="16" name="Body">
            <a:extLst>
              <a:ext uri="{FF2B5EF4-FFF2-40B4-BE49-F238E27FC236}">
                <a16:creationId xmlns:a16="http://schemas.microsoft.com/office/drawing/2014/main" id="{6D3B6BA3-DA41-A1D9-C3FC-FE18BE72CDBF}"/>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Real-World Example: Potential Pharmacy Issues</a:t>
            </a:r>
          </a:p>
          <a:p>
            <a:pPr lvl="0">
              <a:lnSpc>
                <a:spcPct val="110000"/>
              </a:lnSpc>
              <a:spcBef>
                <a:spcPts val="900"/>
              </a:spcBef>
            </a:pPr>
            <a:r>
              <a:rPr lang="en-US" dirty="0">
                <a:solidFill>
                  <a:srgbClr val="404040"/>
                </a:solidFill>
                <a:latin typeface="Arial"/>
              </a:rPr>
              <a:t>Several DOJ investigations identified pharmacies double billing for drugs dispensed in a single-use vial. These pharmacists were found to pool the remaining drug from partially used vials to use on a new patient or billing for 1 single-use vial as 2 separate vials. Some of these pharmacies also admitted to selling counterfeit or misbranded drugs. Whistleblowers in these pharmacies helped identify this fraudulent activity.</a:t>
            </a:r>
          </a:p>
        </p:txBody>
      </p:sp>
      <p:sp>
        <p:nvSpPr>
          <p:cNvPr id="2" name="Title 1">
            <a:extLst>
              <a:ext uri="{FF2B5EF4-FFF2-40B4-BE49-F238E27FC236}">
                <a16:creationId xmlns:a16="http://schemas.microsoft.com/office/drawing/2014/main" id="{FEF04DEF-E0DE-6BFC-1452-ADEE6A9EDD98}"/>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600" dirty="0">
                <a:solidFill>
                  <a:schemeClr val="tx1">
                    <a:lumMod val="85000"/>
                    <a:lumOff val="15000"/>
                  </a:schemeClr>
                </a:solidFill>
              </a:rPr>
              <a:t>Real-World Example: Potential Pharmacy Issues</a:t>
            </a:r>
          </a:p>
        </p:txBody>
      </p:sp>
    </p:spTree>
    <p:extLst>
      <p:ext uri="{BB962C8B-B14F-4D97-AF65-F5344CB8AC3E}">
        <p14:creationId xmlns:p14="http://schemas.microsoft.com/office/powerpoint/2010/main" val="156157847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679DA5-1C3D-6B4F-FBB3-AF256057EB71}"/>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EEAA8D24-B0E6-03FE-2980-80E6AC61C336}"/>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84E78CBB-E0A8-4A58-8370-2370D2668139}"/>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EE6ECFCA-D27E-19A9-6D31-640B2F2F9B50}"/>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B9DC54CD-9F1C-FC18-3326-9F7F43F92D76}"/>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98175471-63EC-2A33-6B4E-B4E2C9EC40BB}"/>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5525D9AD-07F8-F3F7-4A84-3F997DF58C1B}"/>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16 of 28</a:t>
            </a:r>
          </a:p>
        </p:txBody>
      </p:sp>
      <p:sp>
        <p:nvSpPr>
          <p:cNvPr id="16" name="Body">
            <a:extLst>
              <a:ext uri="{FF2B5EF4-FFF2-40B4-BE49-F238E27FC236}">
                <a16:creationId xmlns:a16="http://schemas.microsoft.com/office/drawing/2014/main" id="{5FFE4211-D51E-3AF0-97CB-2538B1448C9E}"/>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Key Indicators: Potential Pharmacy Issues</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Are drugs meant for nursing homes, hospices, and other entities being diverted somewhere else?</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Are dispensed drugs expired, fake, diluted, or illegal?</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Are generic drugs provided when the prescription requires dispensing brand drugs?</a:t>
            </a:r>
          </a:p>
          <a:p>
            <a:pPr marL="285750" lvl="0" indent="-285750">
              <a:lnSpc>
                <a:spcPct val="110000"/>
              </a:lnSpc>
              <a:spcBef>
                <a:spcPts val="300"/>
              </a:spcBef>
              <a:buFont typeface="Arial" panose="020B0604020202020204" pitchFamily="34" charset="0"/>
              <a:buChar char="•"/>
            </a:pPr>
            <a:r>
              <a:rPr lang="en-US" dirty="0">
                <a:solidFill>
                  <a:srgbClr val="404040"/>
                </a:solidFill>
                <a:latin typeface="Arial"/>
              </a:rPr>
              <a:t>Are </a:t>
            </a:r>
            <a:r>
              <a:rPr lang="en-US" dirty="0">
                <a:solidFill>
                  <a:srgbClr val="404040"/>
                </a:solidFill>
                <a:latin typeface="Arial"/>
                <a:hlinkClick r:id="rId3" action="ppaction://hlinksldjump" tooltip="Pharmacy Benefit Managers (view all acronyms)"/>
              </a:rPr>
              <a:t>PBMs</a:t>
            </a:r>
            <a:r>
              <a:rPr lang="en-US" dirty="0">
                <a:solidFill>
                  <a:srgbClr val="404040"/>
                </a:solidFill>
                <a:latin typeface="Arial"/>
              </a:rPr>
              <a:t> billed for unfilled or never-picked-up prescriptions?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Are proper provisions made if the entire prescription isn't filled (no additional dispensing fees for split prescriptions)?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Do you see prescriptions being altered (changing quantities or "dispense as written")?</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Are eligibility facilitation services and their information being used for purposes other than determining patient eligibility?</a:t>
            </a:r>
          </a:p>
        </p:txBody>
      </p:sp>
      <p:sp>
        <p:nvSpPr>
          <p:cNvPr id="2" name="Title 1">
            <a:extLst>
              <a:ext uri="{FF2B5EF4-FFF2-40B4-BE49-F238E27FC236}">
                <a16:creationId xmlns:a16="http://schemas.microsoft.com/office/drawing/2014/main" id="{A3195868-71F4-C11E-BD9B-5B93D278600A}"/>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Key Indicators: Potential Pharmacy Issues</a:t>
            </a:r>
          </a:p>
        </p:txBody>
      </p:sp>
    </p:spTree>
    <p:extLst>
      <p:ext uri="{BB962C8B-B14F-4D97-AF65-F5344CB8AC3E}">
        <p14:creationId xmlns:p14="http://schemas.microsoft.com/office/powerpoint/2010/main" val="49286066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4C271-C4A4-F8E4-3BAE-0C2DCF9871D4}"/>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E2B3504E-4D3E-E872-E8A9-2327E852CB6B}"/>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BB4FC1EF-A636-C912-C759-FF4A5E9802D6}"/>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8BCAE3FB-AAF0-1379-4684-36873AF06290}"/>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A5E6161E-61DF-A2AE-1837-214B26C9B179}"/>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A8234BA9-6D77-C785-1273-F9ED25E4E330}"/>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A6E96E15-8283-1242-6C65-A1449D2AB45B}"/>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17 of 28</a:t>
            </a:r>
          </a:p>
        </p:txBody>
      </p:sp>
      <p:sp>
        <p:nvSpPr>
          <p:cNvPr id="16" name="Body">
            <a:extLst>
              <a:ext uri="{FF2B5EF4-FFF2-40B4-BE49-F238E27FC236}">
                <a16:creationId xmlns:a16="http://schemas.microsoft.com/office/drawing/2014/main" id="{E69FEA49-CB17-95BE-29B1-152B87019869}"/>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Real-World Example: Potential Wholesaler Issues</a:t>
            </a:r>
          </a:p>
          <a:p>
            <a:pPr lvl="0">
              <a:lnSpc>
                <a:spcPct val="110000"/>
              </a:lnSpc>
              <a:spcBef>
                <a:spcPts val="900"/>
              </a:spcBef>
            </a:pPr>
            <a:r>
              <a:rPr lang="en-US" dirty="0">
                <a:solidFill>
                  <a:srgbClr val="404040"/>
                </a:solidFill>
                <a:latin typeface="Arial"/>
              </a:rPr>
              <a:t>In October 2023, industry trade group Pharmaceutical Cargo Security Coalition issued an alert warning its members that FDA is investigating trafficking schemes of counterfeit versions of weight loss drugs (Ozempic, Mounjaro, etc.) into U.S. pharmacies. FDA also found high rates of "no delivery schemes" where the purchaser made payment but never got the product from the wholesaler.</a:t>
            </a:r>
          </a:p>
        </p:txBody>
      </p:sp>
      <p:sp>
        <p:nvSpPr>
          <p:cNvPr id="2" name="Title 1">
            <a:extLst>
              <a:ext uri="{FF2B5EF4-FFF2-40B4-BE49-F238E27FC236}">
                <a16:creationId xmlns:a16="http://schemas.microsoft.com/office/drawing/2014/main" id="{51069FBC-04A8-4699-A14A-B73C76308FEB}"/>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600" dirty="0">
                <a:solidFill>
                  <a:schemeClr val="tx1">
                    <a:lumMod val="85000"/>
                    <a:lumOff val="15000"/>
                  </a:schemeClr>
                </a:solidFill>
              </a:rPr>
              <a:t>Real-World Example: Potential Wholesaler Issues</a:t>
            </a:r>
          </a:p>
        </p:txBody>
      </p:sp>
    </p:spTree>
    <p:extLst>
      <p:ext uri="{BB962C8B-B14F-4D97-AF65-F5344CB8AC3E}">
        <p14:creationId xmlns:p14="http://schemas.microsoft.com/office/powerpoint/2010/main" val="379497582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91670D-5990-9E9E-8480-3947D2984FF7}"/>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C109B1F8-3797-7F5A-0EF6-49039DA9516F}"/>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C9BC157E-D9D6-C4F4-13B6-BD4531394394}"/>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D6E4EC4D-6688-344E-11D2-E497392AE446}"/>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3A00098C-A2C2-2CFB-F191-297F4BA25329}"/>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39CD921C-F636-21D1-BE0A-9EA28F0E38B1}"/>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30A5A148-87D9-85C1-F001-E0795CAE95BA}"/>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18 of 28</a:t>
            </a:r>
          </a:p>
        </p:txBody>
      </p:sp>
      <p:sp>
        <p:nvSpPr>
          <p:cNvPr id="16" name="Body">
            <a:extLst>
              <a:ext uri="{FF2B5EF4-FFF2-40B4-BE49-F238E27FC236}">
                <a16:creationId xmlns:a16="http://schemas.microsoft.com/office/drawing/2014/main" id="{5C569B65-E24A-F0D0-EB0E-6F87F4A8F288}"/>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Key Indicators: Potential Wholesaler Issues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Is the wholesaler distributing fake, diluted, expired, or illegally imported drugs?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Is the wholesaler diverting drugs meant for nursing homes, hospices, or HIV/AIDS clinics; marking up prices; and sending to other smaller wholesalers or pharmacies?</a:t>
            </a:r>
          </a:p>
        </p:txBody>
      </p:sp>
      <p:sp>
        <p:nvSpPr>
          <p:cNvPr id="2" name="Title 1">
            <a:extLst>
              <a:ext uri="{FF2B5EF4-FFF2-40B4-BE49-F238E27FC236}">
                <a16:creationId xmlns:a16="http://schemas.microsoft.com/office/drawing/2014/main" id="{0C6A9520-5E13-553E-2F8E-36EE260B56C7}"/>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Key Indicators: Potential </a:t>
            </a:r>
            <a:r>
              <a:rPr lang="en-US" sz="3600" dirty="0">
                <a:solidFill>
                  <a:schemeClr val="tx1">
                    <a:lumMod val="85000"/>
                    <a:lumOff val="15000"/>
                  </a:schemeClr>
                </a:solidFill>
              </a:rPr>
              <a:t>Wholesaler</a:t>
            </a: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 Issues</a:t>
            </a:r>
          </a:p>
        </p:txBody>
      </p:sp>
    </p:spTree>
    <p:extLst>
      <p:ext uri="{BB962C8B-B14F-4D97-AF65-F5344CB8AC3E}">
        <p14:creationId xmlns:p14="http://schemas.microsoft.com/office/powerpoint/2010/main" val="404446904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EC8D31-FFDC-2C8D-9CC6-D4346ABF6031}"/>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BD055EDF-3067-4050-A833-24135922190B}"/>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D21FDC60-6415-82BE-D4BD-38B00819DAB3}"/>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6D71ADB2-2855-2BA5-D196-964B805F716E}"/>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15192050-6997-29FD-26AF-5DFBEF48CF9F}"/>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044B226A-CED0-6139-174E-4E365C4FBCA4}"/>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68BD839B-59AA-0C60-555E-09FB705AFE38}"/>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19 of 28</a:t>
            </a:r>
          </a:p>
        </p:txBody>
      </p:sp>
      <p:sp>
        <p:nvSpPr>
          <p:cNvPr id="16" name="Body">
            <a:extLst>
              <a:ext uri="{FF2B5EF4-FFF2-40B4-BE49-F238E27FC236}">
                <a16:creationId xmlns:a16="http://schemas.microsoft.com/office/drawing/2014/main" id="{7076B8F1-2879-D59D-DB9F-32F5B96E00ED}"/>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Real-World Example: Potential Manufacturer Issues</a:t>
            </a:r>
          </a:p>
          <a:p>
            <a:pPr lvl="0">
              <a:lnSpc>
                <a:spcPct val="110000"/>
              </a:lnSpc>
              <a:spcBef>
                <a:spcPts val="900"/>
              </a:spcBef>
            </a:pPr>
            <a:r>
              <a:rPr lang="en-US" dirty="0">
                <a:solidFill>
                  <a:srgbClr val="404040"/>
                </a:solidFill>
                <a:latin typeface="Arial"/>
              </a:rPr>
              <a:t>Most of Medicare’s highest-priced drugs have been granted at least 1 orphan drug designation, qualifying their manufacturers for </a:t>
            </a:r>
            <a:r>
              <a:rPr lang="en-US" dirty="0">
                <a:solidFill>
                  <a:srgbClr val="404040"/>
                </a:solidFill>
                <a:latin typeface="Arial"/>
                <a:hlinkClick r:id="rId3" tooltip="H.R.5238 - 97th Congress (1981-1982): Orphan Drug Act | Congress.gov | Library of Congress"/>
              </a:rPr>
              <a:t>Orphan Drug Act</a:t>
            </a:r>
            <a:r>
              <a:rPr lang="en-US" dirty="0">
                <a:solidFill>
                  <a:srgbClr val="404040"/>
                </a:solidFill>
                <a:latin typeface="Arial"/>
              </a:rPr>
              <a:t> financial incentives. This led to concerns of manufacturers benefiting from the financial incentives of the Orphan Drug Program.</a:t>
            </a:r>
          </a:p>
        </p:txBody>
      </p:sp>
      <p:sp>
        <p:nvSpPr>
          <p:cNvPr id="2" name="Title 1">
            <a:extLst>
              <a:ext uri="{FF2B5EF4-FFF2-40B4-BE49-F238E27FC236}">
                <a16:creationId xmlns:a16="http://schemas.microsoft.com/office/drawing/2014/main" id="{664F98BA-9D09-9C61-C2DE-4A39B118E503}"/>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600" dirty="0">
                <a:solidFill>
                  <a:schemeClr val="tx1">
                    <a:lumMod val="85000"/>
                    <a:lumOff val="15000"/>
                  </a:schemeClr>
                </a:solidFill>
              </a:rPr>
              <a:t>Real-World Example: Potential Manufacturer Issues</a:t>
            </a:r>
          </a:p>
        </p:txBody>
      </p:sp>
    </p:spTree>
    <p:extLst>
      <p:ext uri="{BB962C8B-B14F-4D97-AF65-F5344CB8AC3E}">
        <p14:creationId xmlns:p14="http://schemas.microsoft.com/office/powerpoint/2010/main" val="49938839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526597-DB2B-C4CF-27C9-FA463D3D4F5D}"/>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4A0E4F3D-361D-DC8E-743E-AA85B4AF6170}"/>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31A6EA75-ADE3-DFDD-1378-4F61E8336F83}"/>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6B040A11-2F9E-0D2E-9F7C-5B2E8A1D6E33}"/>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F1987378-3148-367B-8479-E3AA3434ACE9}"/>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07C48D09-A816-CBF9-B572-AE96C5F4415F}"/>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F182C6B1-5317-F155-D25D-98D1811D812D}"/>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20 of 28</a:t>
            </a:r>
          </a:p>
        </p:txBody>
      </p:sp>
      <p:sp>
        <p:nvSpPr>
          <p:cNvPr id="16" name="Body">
            <a:extLst>
              <a:ext uri="{FF2B5EF4-FFF2-40B4-BE49-F238E27FC236}">
                <a16:creationId xmlns:a16="http://schemas.microsoft.com/office/drawing/2014/main" id="{F8425BBD-B854-6596-8ABB-EF8D6EA3DFB1}"/>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Key Indicators: Potential Manufacturer Issues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Does the manufacturer promote off-label drug use?</a:t>
            </a:r>
          </a:p>
          <a:p>
            <a:pPr marL="285750" lvl="0" indent="-285750">
              <a:lnSpc>
                <a:spcPct val="110000"/>
              </a:lnSpc>
              <a:spcBef>
                <a:spcPts val="300"/>
              </a:spcBef>
              <a:buFont typeface="Arial" panose="020B0604020202020204" pitchFamily="34" charset="0"/>
              <a:buChar char="•"/>
            </a:pPr>
            <a:r>
              <a:rPr lang="en-US" dirty="0">
                <a:solidFill>
                  <a:srgbClr val="404040"/>
                </a:solidFill>
                <a:latin typeface="Arial"/>
              </a:rPr>
              <a:t>Does the manufacturer knowingly provide samples to entities that then bill federal health care programs for them?</a:t>
            </a:r>
          </a:p>
        </p:txBody>
      </p:sp>
      <p:sp>
        <p:nvSpPr>
          <p:cNvPr id="2" name="Title 1">
            <a:extLst>
              <a:ext uri="{FF2B5EF4-FFF2-40B4-BE49-F238E27FC236}">
                <a16:creationId xmlns:a16="http://schemas.microsoft.com/office/drawing/2014/main" id="{7098380B-CDF4-CFD4-A1AF-665005E0B528}"/>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Key Indicators: Potential </a:t>
            </a:r>
            <a:r>
              <a:rPr lang="en-US" sz="3600" dirty="0">
                <a:solidFill>
                  <a:schemeClr val="tx1">
                    <a:lumMod val="85000"/>
                    <a:lumOff val="15000"/>
                  </a:schemeClr>
                </a:solidFill>
              </a:rPr>
              <a:t>Manufacturer</a:t>
            </a: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 Issues</a:t>
            </a:r>
          </a:p>
        </p:txBody>
      </p:sp>
    </p:spTree>
    <p:extLst>
      <p:ext uri="{BB962C8B-B14F-4D97-AF65-F5344CB8AC3E}">
        <p14:creationId xmlns:p14="http://schemas.microsoft.com/office/powerpoint/2010/main" val="114129173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D5DB8A-33CF-E524-CAA7-9E8645D1D0B0}"/>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A0ED8E95-66E8-78D0-1277-DDDBC9969C65}"/>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656042EC-9B4D-C64D-02A5-DAAF45079F84}"/>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0C69EA3D-5329-CD56-1E9E-EE4FA95813BF}"/>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6E1968AA-77A7-8496-D540-621360945AA4}"/>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1F3F44BB-900D-75A7-05A1-EDE62A51C397}"/>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A80516F3-0027-C96B-89FE-ADB73F8DC0FA}"/>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21 of 28</a:t>
            </a:r>
          </a:p>
        </p:txBody>
      </p:sp>
      <p:sp>
        <p:nvSpPr>
          <p:cNvPr id="16" name="Body">
            <a:extLst>
              <a:ext uri="{FF2B5EF4-FFF2-40B4-BE49-F238E27FC236}">
                <a16:creationId xmlns:a16="http://schemas.microsoft.com/office/drawing/2014/main" id="{29B9DCFB-3283-016B-FEBA-4FFA6CFC88BB}"/>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Real-World Example: Potential Sponsor Issues</a:t>
            </a:r>
          </a:p>
          <a:p>
            <a:pPr>
              <a:lnSpc>
                <a:spcPct val="110000"/>
              </a:lnSpc>
              <a:spcBef>
                <a:spcPts val="900"/>
              </a:spcBef>
            </a:pPr>
            <a:r>
              <a:rPr lang="en-US" dirty="0">
                <a:solidFill>
                  <a:srgbClr val="404040"/>
                </a:solidFill>
                <a:latin typeface="Arial"/>
              </a:rPr>
              <a:t>Several plan sponsors were identified as using kickbacks to encourage patients to select their plan. In a recent case, agents were paid $200 for each patient they successfully referred to a subsidiary of a Medicare-Advantage plan. This kickback disincentivized the agent from selecting the plan that was the best fit for the patient.</a:t>
            </a:r>
          </a:p>
          <a:p>
            <a:pPr>
              <a:lnSpc>
                <a:spcPct val="110000"/>
              </a:lnSpc>
              <a:spcBef>
                <a:spcPts val="900"/>
              </a:spcBef>
            </a:pPr>
            <a:r>
              <a:rPr lang="en-US" dirty="0">
                <a:solidFill>
                  <a:srgbClr val="404040"/>
                </a:solidFill>
                <a:latin typeface="Arial"/>
              </a:rPr>
              <a:t>Report concerns related to sponsors violating the Anti-Kickback Statute to CMS.</a:t>
            </a:r>
          </a:p>
        </p:txBody>
      </p:sp>
      <p:sp>
        <p:nvSpPr>
          <p:cNvPr id="2" name="Title 1">
            <a:extLst>
              <a:ext uri="{FF2B5EF4-FFF2-40B4-BE49-F238E27FC236}">
                <a16:creationId xmlns:a16="http://schemas.microsoft.com/office/drawing/2014/main" id="{ED7DC7AF-FE5A-A99A-3B23-8B7E2B7CC830}"/>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en-US" sz="3600" dirty="0">
                <a:solidFill>
                  <a:schemeClr val="tx1">
                    <a:lumMod val="85000"/>
                    <a:lumOff val="15000"/>
                  </a:schemeClr>
                </a:solidFill>
              </a:rPr>
              <a:t>Real-World Example: Potential Sponsor Issues</a:t>
            </a:r>
          </a:p>
        </p:txBody>
      </p:sp>
    </p:spTree>
    <p:extLst>
      <p:ext uri="{BB962C8B-B14F-4D97-AF65-F5344CB8AC3E}">
        <p14:creationId xmlns:p14="http://schemas.microsoft.com/office/powerpoint/2010/main" val="127747222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A171C4-5F01-622E-0974-43535E7C8C5A}"/>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BADC43E8-3DFE-0539-8884-531B47403237}"/>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9C1B1EB5-3BE5-9D96-75F1-56427EF86FE2}"/>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D0D2AC4F-8629-DE6A-0AE7-B5FEAC17C49B}"/>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51DCFDA0-6827-9D70-20B2-D75A7C59EE51}"/>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B7CD52A2-E160-EE79-60AD-F1E159004411}"/>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E1D233CC-35B8-AD20-A934-B8DF2487FD0B}"/>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22 of 28</a:t>
            </a:r>
          </a:p>
        </p:txBody>
      </p:sp>
      <p:sp>
        <p:nvSpPr>
          <p:cNvPr id="16" name="Body">
            <a:extLst>
              <a:ext uri="{FF2B5EF4-FFF2-40B4-BE49-F238E27FC236}">
                <a16:creationId xmlns:a16="http://schemas.microsoft.com/office/drawing/2014/main" id="{45E6C4DB-2C33-7B91-3636-0C2F4A97A696}"/>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Key Indicators: Potential Sponsor Issues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Does the sponsor encourage or support submitting inappropriate diagnoses for risk adjustments?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Does the sponsor lead patients to believe the benefits cost a certain price when the actual cost is higher?</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Does the sponsor offer patients cash incentives to join the plan?</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Does the sponsor use unlicensed agents?</a:t>
            </a:r>
          </a:p>
        </p:txBody>
      </p:sp>
      <p:sp>
        <p:nvSpPr>
          <p:cNvPr id="2" name="Title 1">
            <a:extLst>
              <a:ext uri="{FF2B5EF4-FFF2-40B4-BE49-F238E27FC236}">
                <a16:creationId xmlns:a16="http://schemas.microsoft.com/office/drawing/2014/main" id="{1F56380C-C511-1C44-8D46-2B66D1CDD34D}"/>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Key Indicators: Potential </a:t>
            </a:r>
            <a:r>
              <a:rPr lang="en-US" sz="3600" dirty="0">
                <a:solidFill>
                  <a:schemeClr val="tx1">
                    <a:lumMod val="85000"/>
                    <a:lumOff val="15000"/>
                  </a:schemeClr>
                </a:solidFill>
              </a:rPr>
              <a:t>Sponsor</a:t>
            </a: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 Issues</a:t>
            </a:r>
          </a:p>
        </p:txBody>
      </p:sp>
    </p:spTree>
    <p:extLst>
      <p:ext uri="{BB962C8B-B14F-4D97-AF65-F5344CB8AC3E}">
        <p14:creationId xmlns:p14="http://schemas.microsoft.com/office/powerpoint/2010/main" val="26453088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dirty="0">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Introduction</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6 of 7</a:t>
            </a:r>
          </a:p>
        </p:txBody>
      </p:sp>
      <p:sp>
        <p:nvSpPr>
          <p:cNvPr id="16" name="Body"/>
          <p:cNvSpPr>
            <a:spLocks noGrp="1"/>
          </p:cNvSpPr>
          <p:nvPr/>
        </p:nvSpPr>
        <p:spPr>
          <a:xfrm>
            <a:off x="560000" y="1120000"/>
            <a:ext cx="11072000" cy="4900000"/>
          </a:xfrm>
          <a:prstGeom prst="rect">
            <a:avLst/>
          </a:prstGeom>
          <a:noFill/>
        </p:spPr>
        <p:txBody>
          <a:bodyPr wrap="square" lIns="0" tIns="0" rIns="0" bIns="0" anchor="t">
            <a:noAutofit/>
          </a:bodyPr>
          <a:lstStyle/>
          <a:p>
            <a:pPr marL="0" lvl="0" indent="0" algn="l">
              <a:lnSpc>
                <a:spcPct val="110000"/>
              </a:lnSpc>
              <a:spcBef>
                <a:spcPts val="0"/>
              </a:spcBef>
              <a:buNone/>
            </a:pPr>
            <a:r>
              <a:rPr lang="en-US" sz="2400" b="1" dirty="0">
                <a:solidFill>
                  <a:srgbClr val="1F5C9E"/>
                </a:solidFill>
                <a:latin typeface="Arial"/>
              </a:rPr>
              <a:t>Why Do I Need Training?</a:t>
            </a:r>
          </a:p>
          <a:p>
            <a:pPr lvl="0">
              <a:lnSpc>
                <a:spcPct val="110000"/>
              </a:lnSpc>
              <a:spcBef>
                <a:spcPts val="900"/>
              </a:spcBef>
            </a:pPr>
            <a:r>
              <a:rPr lang="en-US" dirty="0">
                <a:solidFill>
                  <a:srgbClr val="404040"/>
                </a:solidFill>
                <a:latin typeface="Arial"/>
              </a:rPr>
              <a:t>Each year, </a:t>
            </a:r>
            <a:r>
              <a:rPr lang="en-US" b="1" dirty="0">
                <a:solidFill>
                  <a:srgbClr val="404040"/>
                </a:solidFill>
                <a:latin typeface="Arial"/>
              </a:rPr>
              <a:t>billions</a:t>
            </a:r>
            <a:r>
              <a:rPr lang="en-US" dirty="0">
                <a:solidFill>
                  <a:srgbClr val="404040"/>
                </a:solidFill>
                <a:latin typeface="Arial"/>
              </a:rPr>
              <a:t> of dollars are improperly spent because of </a:t>
            </a:r>
            <a:r>
              <a:rPr lang="en-US" u="sng" dirty="0">
                <a:solidFill>
                  <a:srgbClr val="1A4FA0"/>
                </a:solidFill>
                <a:latin typeface="Arial"/>
                <a:hlinkClick r:id="rId3" action="ppaction://hlinksldjump" tooltip="Fraud, Waste, and Abuse (view all acronyms)"/>
              </a:rPr>
              <a:t>FWA</a:t>
            </a:r>
            <a:r>
              <a:rPr lang="en-US" dirty="0">
                <a:solidFill>
                  <a:srgbClr val="404040"/>
                </a:solidFill>
                <a:latin typeface="Arial"/>
              </a:rPr>
              <a:t>. It affects everyone—</a:t>
            </a:r>
            <a:r>
              <a:rPr lang="en-US" b="1" dirty="0">
                <a:solidFill>
                  <a:srgbClr val="404040"/>
                </a:solidFill>
                <a:latin typeface="Arial"/>
              </a:rPr>
              <a:t>including you</a:t>
            </a:r>
            <a:r>
              <a:rPr lang="en-US" dirty="0">
                <a:solidFill>
                  <a:srgbClr val="404040"/>
                </a:solidFill>
                <a:latin typeface="Arial"/>
              </a:rPr>
              <a:t>. This training will help you prevent, detect, and correct FWA. You’re part of the solution.</a:t>
            </a:r>
          </a:p>
          <a:p>
            <a:pPr marL="0" lvl="0" indent="0" algn="l">
              <a:lnSpc>
                <a:spcPct val="110000"/>
              </a:lnSpc>
              <a:spcBef>
                <a:spcPts val="700"/>
              </a:spcBef>
              <a:buNone/>
            </a:pPr>
            <a:r>
              <a:rPr lang="en-US" dirty="0">
                <a:solidFill>
                  <a:srgbClr val="404040"/>
                </a:solidFill>
                <a:latin typeface="Arial"/>
              </a:rPr>
              <a:t>Combating FWA is </a:t>
            </a:r>
            <a:r>
              <a:rPr lang="en-US" b="1" dirty="0">
                <a:solidFill>
                  <a:srgbClr val="404040"/>
                </a:solidFill>
                <a:latin typeface="Arial"/>
              </a:rPr>
              <a:t>everyone’s</a:t>
            </a:r>
            <a:r>
              <a:rPr lang="en-US" dirty="0">
                <a:solidFill>
                  <a:srgbClr val="404040"/>
                </a:solidFill>
                <a:latin typeface="Arial"/>
              </a:rPr>
              <a:t> responsibility. As a person who provides health or administrative services for Medicare enrollees, every action </a:t>
            </a:r>
            <a:r>
              <a:rPr lang="en-US" b="1" dirty="0">
                <a:solidFill>
                  <a:srgbClr val="404040"/>
                </a:solidFill>
                <a:latin typeface="Arial"/>
              </a:rPr>
              <a:t>you</a:t>
            </a:r>
            <a:r>
              <a:rPr lang="en-US" dirty="0">
                <a:solidFill>
                  <a:srgbClr val="404040"/>
                </a:solidFill>
                <a:latin typeface="Arial"/>
              </a:rPr>
              <a:t> take potentially affects Medicare enrollees, the Medicare Program, or the Medicare Trust Fund.</a:t>
            </a:r>
          </a:p>
        </p:txBody>
      </p:sp>
      <p:sp>
        <p:nvSpPr>
          <p:cNvPr id="2" name="Title 1">
            <a:extLst>
              <a:ext uri="{FF2B5EF4-FFF2-40B4-BE49-F238E27FC236}">
                <a16:creationId xmlns:a16="http://schemas.microsoft.com/office/drawing/2014/main" id="{0D101138-8597-E0B5-18AA-3A3542A5AC22}"/>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Introduction: Why do I need this training?</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D05502-EFC3-07C6-26D9-55A02D18FCFB}"/>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1FC7E9E3-1267-78CF-AD8E-AD14B7F111CA}"/>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E181E978-F88E-5DC3-5AEF-AF7F818A0A58}"/>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6BD62F48-3D2F-5A40-1B83-B0E8CBBC2EE0}"/>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1A43723D-2939-6C53-BB8D-816805B7DA96}"/>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7192544A-CE23-0F20-F5C4-0C956A85301A}"/>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32474AB6-B706-6373-22E7-592ABC40169E}"/>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23 of 28</a:t>
            </a:r>
          </a:p>
        </p:txBody>
      </p:sp>
      <p:sp>
        <p:nvSpPr>
          <p:cNvPr id="16" name="Body">
            <a:extLst>
              <a:ext uri="{FF2B5EF4-FFF2-40B4-BE49-F238E27FC236}">
                <a16:creationId xmlns:a16="http://schemas.microsoft.com/office/drawing/2014/main" id="{FF7C6F66-1D47-6CDF-28E0-C4572F7CB365}"/>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Lesson 2 Summary</a:t>
            </a:r>
          </a:p>
          <a:p>
            <a:pPr marL="0" lvl="0" indent="0" algn="l">
              <a:lnSpc>
                <a:spcPct val="110000"/>
              </a:lnSpc>
              <a:spcBef>
                <a:spcPts val="900"/>
              </a:spcBef>
              <a:buNone/>
            </a:pPr>
            <a:r>
              <a:rPr lang="en-US" dirty="0">
                <a:solidFill>
                  <a:srgbClr val="404040"/>
                </a:solidFill>
                <a:latin typeface="Arial"/>
              </a:rPr>
              <a:t>As someone providing health or administrative services to a Part C or D enrollee, you play an important role in preventing </a:t>
            </a:r>
            <a:r>
              <a:rPr lang="en-US" dirty="0">
                <a:solidFill>
                  <a:srgbClr val="404040"/>
                </a:solidFill>
                <a:latin typeface="Arial"/>
                <a:hlinkClick r:id="rId3" action="ppaction://hlinksldjump" tooltip="Fraud, Waste, and Abuse (view all acronyms)"/>
              </a:rPr>
              <a:t>FWA</a:t>
            </a:r>
            <a:r>
              <a:rPr lang="en-US" dirty="0">
                <a:solidFill>
                  <a:srgbClr val="404040"/>
                </a:solidFill>
                <a:latin typeface="Arial"/>
              </a:rPr>
              <a:t>. Conduct yourself ethically, stay informed of your organization’s policies and procedures, and be aware of potential FWA indicators. </a:t>
            </a:r>
          </a:p>
          <a:p>
            <a:pPr marL="0" lvl="0" indent="0" algn="l">
              <a:lnSpc>
                <a:spcPct val="110000"/>
              </a:lnSpc>
              <a:spcBef>
                <a:spcPts val="900"/>
              </a:spcBef>
              <a:buNone/>
            </a:pPr>
            <a:r>
              <a:rPr lang="en-US" dirty="0">
                <a:solidFill>
                  <a:srgbClr val="404040"/>
                </a:solidFill>
                <a:latin typeface="Arial"/>
              </a:rPr>
              <a:t>Report potential FWA. Every sponsor must have a mechanism to report potential FWA. Sponsors must accept anonymous reports and can’t retaliate against you for reporting.</a:t>
            </a:r>
          </a:p>
          <a:p>
            <a:pPr marL="0" lvl="0" indent="0" algn="l">
              <a:lnSpc>
                <a:spcPct val="110000"/>
              </a:lnSpc>
              <a:spcBef>
                <a:spcPts val="900"/>
              </a:spcBef>
              <a:buNone/>
            </a:pPr>
            <a:r>
              <a:rPr lang="en-US" dirty="0">
                <a:solidFill>
                  <a:srgbClr val="404040"/>
                </a:solidFill>
                <a:latin typeface="Arial"/>
              </a:rPr>
              <a:t>Promptly correct identified FWA with an effective corrective action plan.</a:t>
            </a:r>
          </a:p>
        </p:txBody>
      </p:sp>
      <p:sp>
        <p:nvSpPr>
          <p:cNvPr id="2" name="Title 1">
            <a:extLst>
              <a:ext uri="{FF2B5EF4-FFF2-40B4-BE49-F238E27FC236}">
                <a16:creationId xmlns:a16="http://schemas.microsoft.com/office/drawing/2014/main" id="{16D68A69-45B8-939A-172B-D644BCE9032E}"/>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Lesson 2 Summary</a:t>
            </a:r>
          </a:p>
        </p:txBody>
      </p:sp>
    </p:spTree>
    <p:extLst>
      <p:ext uri="{BB962C8B-B14F-4D97-AF65-F5344CB8AC3E}">
        <p14:creationId xmlns:p14="http://schemas.microsoft.com/office/powerpoint/2010/main" val="66549457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8FE37F-32B3-024E-28AF-A64646CB1D2B}"/>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FB27DA9A-FE38-4178-4AFE-121AB4AF2B43}"/>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165F2C4A-B904-B4CA-E5F2-31FF2A4A32A1}"/>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EC6B8BB3-1956-37B2-C5D8-28C4CABEEBDA}"/>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AD674E89-628F-CF81-2511-33E53E1F9627}"/>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2770E6C1-E803-C5A3-7899-E8DC547D5CBD}"/>
              </a:ext>
              <a:ext uri="{C183D7F6-B498-43B3-948B-1728B52AA6E4}">
                <adec:decorative xmlns:adec="http://schemas.microsoft.com/office/drawing/2017/decorative" val="0"/>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and Abuse</a:t>
            </a:r>
          </a:p>
        </p:txBody>
      </p:sp>
      <p:sp>
        <p:nvSpPr>
          <p:cNvPr id="15" name="FooterTxt">
            <a:extLst>
              <a:ext uri="{FF2B5EF4-FFF2-40B4-BE49-F238E27FC236}">
                <a16:creationId xmlns:a16="http://schemas.microsoft.com/office/drawing/2014/main" id="{1418AFFA-B822-2837-2C10-9FF4DE5FD8DC}"/>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24 of 28</a:t>
            </a:r>
          </a:p>
        </p:txBody>
      </p:sp>
      <p:sp>
        <p:nvSpPr>
          <p:cNvPr id="16" name="Body">
            <a:extLst>
              <a:ext uri="{FF2B5EF4-FFF2-40B4-BE49-F238E27FC236}">
                <a16:creationId xmlns:a16="http://schemas.microsoft.com/office/drawing/2014/main" id="{86897E92-83FA-3578-EE3A-3252D9332933}"/>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Lesson 2 Review</a:t>
            </a:r>
          </a:p>
          <a:p>
            <a:pPr marL="0" lvl="0" indent="0" algn="l">
              <a:lnSpc>
                <a:spcPct val="110000"/>
              </a:lnSpc>
              <a:spcBef>
                <a:spcPts val="900"/>
              </a:spcBef>
              <a:buNone/>
            </a:pPr>
            <a:r>
              <a:rPr lang="en-US" dirty="0">
                <a:solidFill>
                  <a:srgbClr val="404040"/>
                </a:solidFill>
                <a:latin typeface="Arial"/>
              </a:rPr>
              <a:t>You’ve reviewed the role you play in the fight against FWA, including your responsibilities to prevent, report, and correct it. The next pages ask questions to help reinforce this knowledge.</a:t>
            </a:r>
          </a:p>
        </p:txBody>
      </p:sp>
      <p:sp>
        <p:nvSpPr>
          <p:cNvPr id="2" name="Title 1">
            <a:extLst>
              <a:ext uri="{FF2B5EF4-FFF2-40B4-BE49-F238E27FC236}">
                <a16:creationId xmlns:a16="http://schemas.microsoft.com/office/drawing/2014/main" id="{1645CE74-D778-BD73-C969-E8F74B102604}"/>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Lesson 2 Review</a:t>
            </a:r>
          </a:p>
        </p:txBody>
      </p:sp>
    </p:spTree>
    <p:extLst>
      <p:ext uri="{BB962C8B-B14F-4D97-AF65-F5344CB8AC3E}">
        <p14:creationId xmlns:p14="http://schemas.microsoft.com/office/powerpoint/2010/main" val="236035125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DF547-2C0D-7179-1B5F-4E72A2513842}"/>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33B5C6C0-D430-AAAC-5BA4-C5B74C6F1E03}"/>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0156E48B-6B4C-1B30-0E41-533774DBDE0E}"/>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9B52B078-15DB-0E70-C3B1-8738649EC3CB}"/>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66BC9073-0404-8240-5091-5958A5947E4A}"/>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A7CC5A97-4C20-9788-FA2E-7C5D70B88F29}"/>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&amp; Abuse</a:t>
            </a:r>
          </a:p>
        </p:txBody>
      </p:sp>
      <p:sp>
        <p:nvSpPr>
          <p:cNvPr id="15" name="FooterTxt">
            <a:extLst>
              <a:ext uri="{FF2B5EF4-FFF2-40B4-BE49-F238E27FC236}">
                <a16:creationId xmlns:a16="http://schemas.microsoft.com/office/drawing/2014/main" id="{6597DC60-DCF2-C9C0-F11E-1F9BCA6B9C41}"/>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25 of 28</a:t>
            </a:r>
          </a:p>
        </p:txBody>
      </p:sp>
      <p:sp>
        <p:nvSpPr>
          <p:cNvPr id="2" name="Title 1">
            <a:extLst>
              <a:ext uri="{FF2B5EF4-FFF2-40B4-BE49-F238E27FC236}">
                <a16:creationId xmlns:a16="http://schemas.microsoft.com/office/drawing/2014/main" id="{B116300A-EE66-8B09-BD7F-DC015FAB84DE}"/>
              </a:ext>
              <a:ext uri="{C183D7F6-B498-43B3-948B-1728B52AA6E4}">
                <adec:decorative xmlns:adec="http://schemas.microsoft.com/office/drawing/2017/decorative" val="0"/>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Lesson 2: Your Role in the Fight Against Fraud, Waste &amp; Abuse – Review Question 1 of 3</a:t>
            </a:r>
          </a:p>
        </p:txBody>
      </p:sp>
      <p:sp>
        <p:nvSpPr>
          <p:cNvPr id="16" name="Body">
            <a:extLst>
              <a:ext uri="{FF2B5EF4-FFF2-40B4-BE49-F238E27FC236}">
                <a16:creationId xmlns:a16="http://schemas.microsoft.com/office/drawing/2014/main" id="{DF4C1314-D2A9-8573-6225-210298F98BAD}"/>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Review Question (1 of 3)</a:t>
            </a:r>
          </a:p>
          <a:p>
            <a:pPr marL="0" lvl="0" indent="0" algn="l">
              <a:lnSpc>
                <a:spcPct val="110000"/>
              </a:lnSpc>
              <a:spcBef>
                <a:spcPts val="900"/>
              </a:spcBef>
              <a:buNone/>
            </a:pPr>
            <a:r>
              <a:rPr lang="en-US" b="1" dirty="0">
                <a:solidFill>
                  <a:srgbClr val="404040"/>
                </a:solidFill>
                <a:latin typeface="Arial"/>
              </a:rPr>
              <a:t>Select the correct answer.</a:t>
            </a:r>
          </a:p>
          <a:p>
            <a:pPr marL="0" lvl="0" indent="0" algn="l">
              <a:lnSpc>
                <a:spcPct val="110000"/>
              </a:lnSpc>
              <a:spcBef>
                <a:spcPts val="900"/>
              </a:spcBef>
              <a:buNone/>
            </a:pPr>
            <a:r>
              <a:rPr lang="en-US" dirty="0">
                <a:solidFill>
                  <a:srgbClr val="404040"/>
                </a:solidFill>
                <a:latin typeface="Arial"/>
              </a:rPr>
              <a:t>A person drops off a prescription for a patient who’s a regular pharmacy customer. The prescription is for a controlled substance with a quantity of 160. This patient normally gets a quantity of 60, not 160. You review the prescription and have concerns about possible forgery. What’s your next step?</a:t>
            </a:r>
          </a:p>
          <a:p>
            <a:pPr marL="800100" lvl="1" indent="-342900">
              <a:lnSpc>
                <a:spcPct val="110000"/>
              </a:lnSpc>
              <a:spcBef>
                <a:spcPts val="900"/>
              </a:spcBef>
              <a:buFont typeface="+mj-lt"/>
              <a:buAutoNum type="alphaUcPeriod"/>
            </a:pPr>
            <a:r>
              <a:rPr lang="en-US" dirty="0">
                <a:solidFill>
                  <a:srgbClr val="404040"/>
                </a:solidFill>
                <a:latin typeface="Arial"/>
              </a:rPr>
              <a:t>Fill the prescription for 160</a:t>
            </a:r>
          </a:p>
          <a:p>
            <a:pPr marL="800100" lvl="1" indent="-342900">
              <a:lnSpc>
                <a:spcPct val="110000"/>
              </a:lnSpc>
              <a:spcBef>
                <a:spcPts val="900"/>
              </a:spcBef>
              <a:buFont typeface="+mj-lt"/>
              <a:buAutoNum type="alphaUcPeriod"/>
            </a:pPr>
            <a:r>
              <a:rPr lang="en-US" dirty="0">
                <a:solidFill>
                  <a:srgbClr val="404040"/>
                </a:solidFill>
                <a:latin typeface="Arial"/>
              </a:rPr>
              <a:t>Fill the prescription for 60</a:t>
            </a:r>
          </a:p>
          <a:p>
            <a:pPr marL="800100" lvl="1" indent="-342900">
              <a:lnSpc>
                <a:spcPct val="110000"/>
              </a:lnSpc>
              <a:spcBef>
                <a:spcPts val="900"/>
              </a:spcBef>
              <a:buFont typeface="+mj-lt"/>
              <a:buAutoNum type="alphaUcPeriod"/>
            </a:pPr>
            <a:r>
              <a:rPr lang="en-US" dirty="0">
                <a:solidFill>
                  <a:srgbClr val="404040"/>
                </a:solidFill>
                <a:latin typeface="Arial"/>
              </a:rPr>
              <a:t>Call the prescriber to verify the quantity</a:t>
            </a:r>
          </a:p>
          <a:p>
            <a:pPr marL="800100" lvl="1" indent="-342900">
              <a:lnSpc>
                <a:spcPct val="110000"/>
              </a:lnSpc>
              <a:spcBef>
                <a:spcPts val="900"/>
              </a:spcBef>
              <a:buFont typeface="+mj-lt"/>
              <a:buAutoNum type="alphaUcPeriod"/>
            </a:pPr>
            <a:r>
              <a:rPr lang="en-US" dirty="0">
                <a:solidFill>
                  <a:srgbClr val="404040"/>
                </a:solidFill>
                <a:latin typeface="Arial"/>
              </a:rPr>
              <a:t>Call the sponsor’s compliance department</a:t>
            </a:r>
          </a:p>
          <a:p>
            <a:pPr marL="800100" lvl="1" indent="-342900">
              <a:lnSpc>
                <a:spcPct val="110000"/>
              </a:lnSpc>
              <a:spcBef>
                <a:spcPts val="900"/>
              </a:spcBef>
              <a:buFont typeface="+mj-lt"/>
              <a:buAutoNum type="alphaUcPeriod"/>
            </a:pPr>
            <a:r>
              <a:rPr lang="en-US" dirty="0">
                <a:solidFill>
                  <a:srgbClr val="404040"/>
                </a:solidFill>
                <a:latin typeface="Arial"/>
              </a:rPr>
              <a:t>Call law enforcement</a:t>
            </a:r>
          </a:p>
        </p:txBody>
      </p:sp>
    </p:spTree>
    <p:extLst>
      <p:ext uri="{BB962C8B-B14F-4D97-AF65-F5344CB8AC3E}">
        <p14:creationId xmlns:p14="http://schemas.microsoft.com/office/powerpoint/2010/main" val="15229468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364192-E0DA-F023-39A0-DF132EFBBE42}"/>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8B741443-A0B5-243A-7B0A-D43680FAD521}"/>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97211B9A-1D3B-7EC8-EAC1-D41208433545}"/>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0CF81F0E-2DCC-20A6-EC63-E32CEA64DEA8}"/>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B628DAB6-D627-5A8E-21A0-51F12B00175D}"/>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14649A02-6AC9-2262-8E86-8FED1ACE6D27}"/>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&amp; Abuse</a:t>
            </a:r>
          </a:p>
        </p:txBody>
      </p:sp>
      <p:sp>
        <p:nvSpPr>
          <p:cNvPr id="15" name="FooterTxt">
            <a:extLst>
              <a:ext uri="{FF2B5EF4-FFF2-40B4-BE49-F238E27FC236}">
                <a16:creationId xmlns:a16="http://schemas.microsoft.com/office/drawing/2014/main" id="{B04DE41C-CA41-D820-D59D-77302AAF187B}"/>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lvl="0" algn="r">
              <a:lnSpc>
                <a:spcPct val="110000"/>
              </a:lnSpc>
            </a:pPr>
            <a:r>
              <a:rPr lang="en-US" sz="1200" dirty="0">
                <a:solidFill>
                  <a:srgbClr val="FFFFFF"/>
                </a:solidFill>
                <a:latin typeface="Arial"/>
              </a:rPr>
              <a:t>Page 25a of 28</a:t>
            </a:r>
          </a:p>
        </p:txBody>
      </p:sp>
      <p:sp>
        <p:nvSpPr>
          <p:cNvPr id="2" name="Title 1">
            <a:extLst>
              <a:ext uri="{FF2B5EF4-FFF2-40B4-BE49-F238E27FC236}">
                <a16:creationId xmlns:a16="http://schemas.microsoft.com/office/drawing/2014/main" id="{EC36722F-3466-0A50-8209-3E99FE3A7301}"/>
              </a:ext>
              <a:ext uri="{C183D7F6-B498-43B3-948B-1728B52AA6E4}">
                <adec:decorative xmlns:adec="http://schemas.microsoft.com/office/drawing/2017/decorative" val="0"/>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Lesson 2: Your Role in the Fight Against Fraud, Waste &amp; Abuse – Answer to Review Question 1 of 3</a:t>
            </a:r>
          </a:p>
        </p:txBody>
      </p:sp>
      <p:sp>
        <p:nvSpPr>
          <p:cNvPr id="16" name="Body">
            <a:extLst>
              <a:ext uri="{FF2B5EF4-FFF2-40B4-BE49-F238E27FC236}">
                <a16:creationId xmlns:a16="http://schemas.microsoft.com/office/drawing/2014/main" id="{E52B0D92-7DB1-5524-A5EE-075D5DFC96A9}"/>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Review Question (1 of 3)</a:t>
            </a:r>
          </a:p>
          <a:p>
            <a:pPr marL="0" lvl="0" indent="0" algn="l">
              <a:lnSpc>
                <a:spcPct val="110000"/>
              </a:lnSpc>
              <a:spcBef>
                <a:spcPts val="900"/>
              </a:spcBef>
              <a:buNone/>
            </a:pPr>
            <a:r>
              <a:rPr lang="en-US" b="1" dirty="0">
                <a:solidFill>
                  <a:srgbClr val="404040"/>
                </a:solidFill>
                <a:latin typeface="Arial"/>
              </a:rPr>
              <a:t>Select the correct answer.</a:t>
            </a:r>
          </a:p>
          <a:p>
            <a:pPr marL="0" lvl="0" indent="0" algn="l">
              <a:lnSpc>
                <a:spcPct val="110000"/>
              </a:lnSpc>
              <a:spcBef>
                <a:spcPts val="900"/>
              </a:spcBef>
              <a:buNone/>
            </a:pPr>
            <a:r>
              <a:rPr lang="en-US" dirty="0">
                <a:solidFill>
                  <a:srgbClr val="404040"/>
                </a:solidFill>
                <a:latin typeface="Arial"/>
              </a:rPr>
              <a:t>A person drops off a prescription for a patient who’s a regular pharmacy customer. The prescription is for a controlled substance with a quantity of 160. This patient normally gets a quantity of 60, not 160. You review the prescription and have concerns about possible forgery. What’s your next step?</a:t>
            </a:r>
          </a:p>
          <a:p>
            <a:pPr marL="800100" lvl="1" indent="-342900">
              <a:lnSpc>
                <a:spcPct val="110000"/>
              </a:lnSpc>
              <a:spcBef>
                <a:spcPts val="900"/>
              </a:spcBef>
              <a:buFont typeface="+mj-lt"/>
              <a:buAutoNum type="alphaUcPeriod"/>
            </a:pPr>
            <a:r>
              <a:rPr lang="en-US" dirty="0">
                <a:solidFill>
                  <a:srgbClr val="404040"/>
                </a:solidFill>
                <a:latin typeface="Arial"/>
              </a:rPr>
              <a:t>Fill the prescription for 160</a:t>
            </a:r>
          </a:p>
          <a:p>
            <a:pPr marL="800100" lvl="1" indent="-342900">
              <a:lnSpc>
                <a:spcPct val="110000"/>
              </a:lnSpc>
              <a:spcBef>
                <a:spcPts val="900"/>
              </a:spcBef>
              <a:buFont typeface="+mj-lt"/>
              <a:buAutoNum type="alphaUcPeriod"/>
            </a:pPr>
            <a:r>
              <a:rPr lang="en-US" dirty="0">
                <a:solidFill>
                  <a:srgbClr val="404040"/>
                </a:solidFill>
                <a:latin typeface="Arial"/>
              </a:rPr>
              <a:t>Fill the prescription for 60</a:t>
            </a:r>
          </a:p>
          <a:p>
            <a:pPr marL="800100" lvl="1" indent="-342900">
              <a:lnSpc>
                <a:spcPct val="110000"/>
              </a:lnSpc>
              <a:spcBef>
                <a:spcPts val="900"/>
              </a:spcBef>
              <a:buFont typeface="+mj-lt"/>
              <a:buAutoNum type="alphaUcPeriod"/>
            </a:pPr>
            <a:r>
              <a:rPr lang="en-US" b="1" dirty="0">
                <a:solidFill>
                  <a:srgbClr val="404040"/>
                </a:solidFill>
                <a:latin typeface="Arial"/>
              </a:rPr>
              <a:t>Call the prescriber to verify the quantity</a:t>
            </a:r>
          </a:p>
          <a:p>
            <a:pPr marL="800100" lvl="1" indent="-342900">
              <a:lnSpc>
                <a:spcPct val="110000"/>
              </a:lnSpc>
              <a:spcBef>
                <a:spcPts val="900"/>
              </a:spcBef>
              <a:buFont typeface="+mj-lt"/>
              <a:buAutoNum type="alphaUcPeriod"/>
            </a:pPr>
            <a:r>
              <a:rPr lang="en-US" dirty="0">
                <a:solidFill>
                  <a:srgbClr val="404040"/>
                </a:solidFill>
                <a:latin typeface="Arial"/>
              </a:rPr>
              <a:t>Call the sponsor’s compliance department</a:t>
            </a:r>
          </a:p>
          <a:p>
            <a:pPr marL="800100" lvl="1" indent="-342900">
              <a:lnSpc>
                <a:spcPct val="110000"/>
              </a:lnSpc>
              <a:spcBef>
                <a:spcPts val="900"/>
              </a:spcBef>
              <a:buFont typeface="+mj-lt"/>
              <a:buAutoNum type="alphaUcPeriod"/>
            </a:pPr>
            <a:r>
              <a:rPr lang="en-US" dirty="0">
                <a:solidFill>
                  <a:srgbClr val="404040"/>
                </a:solidFill>
                <a:latin typeface="Arial"/>
              </a:rPr>
              <a:t>Call law enforcement</a:t>
            </a:r>
          </a:p>
          <a:p>
            <a:pPr>
              <a:lnSpc>
                <a:spcPct val="110000"/>
              </a:lnSpc>
              <a:spcBef>
                <a:spcPts val="900"/>
              </a:spcBef>
            </a:pPr>
            <a:r>
              <a:rPr lang="en-US" dirty="0">
                <a:solidFill>
                  <a:srgbClr val="404040"/>
                </a:solidFill>
                <a:latin typeface="Arial"/>
              </a:rPr>
              <a:t>Correct answer: C. Call the prescriber to verify the quantity.</a:t>
            </a:r>
          </a:p>
        </p:txBody>
      </p:sp>
    </p:spTree>
    <p:extLst>
      <p:ext uri="{BB962C8B-B14F-4D97-AF65-F5344CB8AC3E}">
        <p14:creationId xmlns:p14="http://schemas.microsoft.com/office/powerpoint/2010/main" val="334810503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DF370-8478-69A4-7E66-9C613227D73D}"/>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9C825A34-CAE8-C4AC-D422-937A677DFF1C}"/>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634EA7CE-6706-52B8-5358-B35B7E452565}"/>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5A9FDC3F-AC75-2F63-981D-B3F7FBD3178A}"/>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473FF1D8-6997-167F-7848-75922AA763CE}"/>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0ECB4C2E-09E3-3427-A4FC-9090C2C10970}"/>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&amp; Abuse</a:t>
            </a:r>
          </a:p>
        </p:txBody>
      </p:sp>
      <p:sp>
        <p:nvSpPr>
          <p:cNvPr id="15" name="FooterTxt">
            <a:extLst>
              <a:ext uri="{FF2B5EF4-FFF2-40B4-BE49-F238E27FC236}">
                <a16:creationId xmlns:a16="http://schemas.microsoft.com/office/drawing/2014/main" id="{858ED1EB-CD62-1200-D406-62F26A6A8CCB}"/>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lvl="0" algn="r">
              <a:lnSpc>
                <a:spcPct val="110000"/>
              </a:lnSpc>
            </a:pPr>
            <a:r>
              <a:rPr lang="en-US" sz="1200" dirty="0">
                <a:solidFill>
                  <a:srgbClr val="FFFFFF"/>
                </a:solidFill>
                <a:latin typeface="Arial"/>
              </a:rPr>
              <a:t>Page 26 of 28</a:t>
            </a:r>
          </a:p>
        </p:txBody>
      </p:sp>
      <p:sp>
        <p:nvSpPr>
          <p:cNvPr id="2" name="Title 1">
            <a:extLst>
              <a:ext uri="{FF2B5EF4-FFF2-40B4-BE49-F238E27FC236}">
                <a16:creationId xmlns:a16="http://schemas.microsoft.com/office/drawing/2014/main" id="{C1D2BCFB-1926-D4CF-C4A1-544B5F0524F2}"/>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Lesson 2: Your Role in the Fight Against Fraud, Waste &amp; Abuse – Review Question 2 of 3</a:t>
            </a:r>
          </a:p>
        </p:txBody>
      </p:sp>
      <p:sp>
        <p:nvSpPr>
          <p:cNvPr id="16" name="Body">
            <a:extLst>
              <a:ext uri="{FF2B5EF4-FFF2-40B4-BE49-F238E27FC236}">
                <a16:creationId xmlns:a16="http://schemas.microsoft.com/office/drawing/2014/main" id="{2267F804-B69E-1419-E948-4B8275D9419F}"/>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Review Question (2 of 3)</a:t>
            </a:r>
          </a:p>
          <a:p>
            <a:pPr marL="0" lvl="0" indent="0" algn="l">
              <a:lnSpc>
                <a:spcPct val="110000"/>
              </a:lnSpc>
              <a:spcBef>
                <a:spcPts val="900"/>
              </a:spcBef>
              <a:buNone/>
            </a:pPr>
            <a:r>
              <a:rPr lang="en-US" b="1" dirty="0">
                <a:solidFill>
                  <a:srgbClr val="404040"/>
                </a:solidFill>
                <a:latin typeface="Arial"/>
              </a:rPr>
              <a:t>Select the correct answer.</a:t>
            </a:r>
          </a:p>
          <a:p>
            <a:pPr marL="0" lvl="0" indent="0" algn="l">
              <a:lnSpc>
                <a:spcPct val="110000"/>
              </a:lnSpc>
              <a:spcBef>
                <a:spcPts val="900"/>
              </a:spcBef>
              <a:buNone/>
            </a:pPr>
            <a:r>
              <a:rPr lang="en-US" dirty="0">
                <a:solidFill>
                  <a:srgbClr val="404040"/>
                </a:solidFill>
                <a:latin typeface="Arial"/>
              </a:rPr>
              <a:t>You’re responsible for submitting a risk diagnosis to CMS for payment purposes. You use a specific process to verify the data is accurate. Your immediate supervisor tells you to ignore the process and adjust or add risk diagnosis codes for certain people. What should you do?</a:t>
            </a:r>
          </a:p>
          <a:p>
            <a:pPr marL="800100" lvl="1" indent="-342900">
              <a:lnSpc>
                <a:spcPct val="110000"/>
              </a:lnSpc>
              <a:spcBef>
                <a:spcPts val="900"/>
              </a:spcBef>
              <a:buFont typeface="+mj-lt"/>
              <a:buAutoNum type="alphaUcPeriod"/>
            </a:pPr>
            <a:r>
              <a:rPr lang="en-US" dirty="0">
                <a:solidFill>
                  <a:srgbClr val="404040"/>
                </a:solidFill>
                <a:latin typeface="Arial"/>
              </a:rPr>
              <a:t>Do what your immediate supervisor asked and adjust or add risk diagnosis codes.</a:t>
            </a:r>
          </a:p>
          <a:p>
            <a:pPr marL="800100" lvl="1" indent="-342900">
              <a:lnSpc>
                <a:spcPct val="110000"/>
              </a:lnSpc>
              <a:spcBef>
                <a:spcPts val="900"/>
              </a:spcBef>
              <a:buFont typeface="+mj-lt"/>
              <a:buAutoNum type="alphaUcPeriod"/>
            </a:pPr>
            <a:r>
              <a:rPr lang="en-US" dirty="0">
                <a:solidFill>
                  <a:srgbClr val="404040"/>
                </a:solidFill>
                <a:latin typeface="Arial"/>
              </a:rPr>
              <a:t>Report the incident to your compliance department (via compliance hotline or other mechanism)</a:t>
            </a:r>
          </a:p>
          <a:p>
            <a:pPr marL="800100" lvl="1" indent="-342900">
              <a:lnSpc>
                <a:spcPct val="110000"/>
              </a:lnSpc>
              <a:spcBef>
                <a:spcPts val="900"/>
              </a:spcBef>
              <a:buFont typeface="+mj-lt"/>
              <a:buAutoNum type="alphaUcPeriod"/>
            </a:pPr>
            <a:r>
              <a:rPr lang="en-US" dirty="0">
                <a:solidFill>
                  <a:srgbClr val="404040"/>
                </a:solidFill>
                <a:latin typeface="Arial"/>
              </a:rPr>
              <a:t>Discuss your concerns with your immediate supervisor</a:t>
            </a:r>
          </a:p>
          <a:p>
            <a:pPr marL="800100" lvl="1" indent="-342900">
              <a:lnSpc>
                <a:spcPct val="110000"/>
              </a:lnSpc>
              <a:spcBef>
                <a:spcPts val="900"/>
              </a:spcBef>
              <a:buFont typeface="+mj-lt"/>
              <a:buAutoNum type="alphaUcPeriod"/>
            </a:pPr>
            <a:r>
              <a:rPr lang="en-US" dirty="0">
                <a:solidFill>
                  <a:srgbClr val="404040"/>
                </a:solidFill>
                <a:latin typeface="Arial"/>
              </a:rPr>
              <a:t>Call law enforcement</a:t>
            </a:r>
          </a:p>
        </p:txBody>
      </p:sp>
    </p:spTree>
    <p:extLst>
      <p:ext uri="{BB962C8B-B14F-4D97-AF65-F5344CB8AC3E}">
        <p14:creationId xmlns:p14="http://schemas.microsoft.com/office/powerpoint/2010/main" val="45119967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7145E-856E-AFD3-A206-32E2611B8A04}"/>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6E1B4649-B8A2-B6AA-C5A9-FC85BC4EC84D}"/>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69D1DCA8-5ECF-4BE7-4DE4-3B76706B1371}"/>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09C9881E-5387-C66A-51E3-90D4C8625BC6}"/>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EFA055BF-054A-EBD1-F0C0-0779FEDBB4FE}"/>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58FC8BA1-D989-8DF1-90F3-ED4FE78F82B2}"/>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&amp; Abuse</a:t>
            </a:r>
          </a:p>
        </p:txBody>
      </p:sp>
      <p:sp>
        <p:nvSpPr>
          <p:cNvPr id="15" name="FooterTxt">
            <a:extLst>
              <a:ext uri="{FF2B5EF4-FFF2-40B4-BE49-F238E27FC236}">
                <a16:creationId xmlns:a16="http://schemas.microsoft.com/office/drawing/2014/main" id="{FC358A59-4F68-A0B7-4041-8C52F934A68C}"/>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lvl="0" algn="r">
              <a:lnSpc>
                <a:spcPct val="110000"/>
              </a:lnSpc>
            </a:pPr>
            <a:r>
              <a:rPr lang="en-US" sz="1200" dirty="0">
                <a:solidFill>
                  <a:srgbClr val="FFFFFF"/>
                </a:solidFill>
                <a:latin typeface="Arial"/>
              </a:rPr>
              <a:t>Page 26a of 28</a:t>
            </a:r>
          </a:p>
        </p:txBody>
      </p:sp>
      <p:sp>
        <p:nvSpPr>
          <p:cNvPr id="2" name="Title 1">
            <a:extLst>
              <a:ext uri="{FF2B5EF4-FFF2-40B4-BE49-F238E27FC236}">
                <a16:creationId xmlns:a16="http://schemas.microsoft.com/office/drawing/2014/main" id="{CD3A2652-8608-34E7-9A11-E6E915315EB9}"/>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Lesson 2: Your Role in the Fight Against Fraud, Waste &amp; Abuse – Answer to Review Question 2 of 3</a:t>
            </a:r>
          </a:p>
        </p:txBody>
      </p:sp>
      <p:sp>
        <p:nvSpPr>
          <p:cNvPr id="16" name="Body">
            <a:extLst>
              <a:ext uri="{FF2B5EF4-FFF2-40B4-BE49-F238E27FC236}">
                <a16:creationId xmlns:a16="http://schemas.microsoft.com/office/drawing/2014/main" id="{6E8833B8-5397-4C6D-7C40-D96DB11DA3C9}"/>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Review Question (2 of 3)</a:t>
            </a:r>
          </a:p>
          <a:p>
            <a:pPr marL="0" lvl="0" indent="0" algn="l">
              <a:lnSpc>
                <a:spcPct val="110000"/>
              </a:lnSpc>
              <a:spcBef>
                <a:spcPts val="900"/>
              </a:spcBef>
              <a:buNone/>
            </a:pPr>
            <a:r>
              <a:rPr lang="en-US" b="1" dirty="0">
                <a:solidFill>
                  <a:srgbClr val="404040"/>
                </a:solidFill>
                <a:latin typeface="Arial"/>
              </a:rPr>
              <a:t>Select the correct answer.</a:t>
            </a:r>
          </a:p>
          <a:p>
            <a:pPr lvl="0">
              <a:lnSpc>
                <a:spcPct val="110000"/>
              </a:lnSpc>
              <a:spcBef>
                <a:spcPts val="900"/>
              </a:spcBef>
            </a:pPr>
            <a:r>
              <a:rPr lang="en-US" dirty="0">
                <a:solidFill>
                  <a:srgbClr val="404040"/>
                </a:solidFill>
                <a:latin typeface="Arial"/>
              </a:rPr>
              <a:t>You’re responsible for submitting a risk diagnosis to CMS for payment purposes. You use a specific process to verify the data is accurate. Your immediate supervisor tells you to ignore the process and adjust or add risk diagnosis codes for certain people. What should you do?</a:t>
            </a:r>
          </a:p>
          <a:p>
            <a:pPr marL="800100" lvl="1" indent="-342900">
              <a:lnSpc>
                <a:spcPct val="110000"/>
              </a:lnSpc>
              <a:spcBef>
                <a:spcPts val="900"/>
              </a:spcBef>
              <a:buFont typeface="+mj-lt"/>
              <a:buAutoNum type="alphaUcPeriod"/>
            </a:pPr>
            <a:r>
              <a:rPr lang="en-US" dirty="0">
                <a:solidFill>
                  <a:srgbClr val="404040"/>
                </a:solidFill>
                <a:latin typeface="Arial"/>
              </a:rPr>
              <a:t>Do what your immediate supervisor asked and adjust or add risk diagnosis codes.</a:t>
            </a:r>
          </a:p>
          <a:p>
            <a:pPr marL="800100" lvl="1" indent="-342900">
              <a:lnSpc>
                <a:spcPct val="110000"/>
              </a:lnSpc>
              <a:spcBef>
                <a:spcPts val="900"/>
              </a:spcBef>
              <a:buFont typeface="+mj-lt"/>
              <a:buAutoNum type="alphaUcPeriod"/>
            </a:pPr>
            <a:r>
              <a:rPr lang="en-US" b="1" dirty="0">
                <a:solidFill>
                  <a:srgbClr val="404040"/>
                </a:solidFill>
                <a:latin typeface="Arial"/>
              </a:rPr>
              <a:t>Report the incident to your compliance department (via compliance hotline or other mechanism)</a:t>
            </a:r>
          </a:p>
          <a:p>
            <a:pPr marL="800100" lvl="1" indent="-342900">
              <a:lnSpc>
                <a:spcPct val="110000"/>
              </a:lnSpc>
              <a:spcBef>
                <a:spcPts val="900"/>
              </a:spcBef>
              <a:buFont typeface="+mj-lt"/>
              <a:buAutoNum type="alphaUcPeriod"/>
            </a:pPr>
            <a:r>
              <a:rPr lang="en-US" dirty="0">
                <a:solidFill>
                  <a:srgbClr val="404040"/>
                </a:solidFill>
                <a:latin typeface="Arial"/>
              </a:rPr>
              <a:t>Discuss your concerns with your immediate supervisor</a:t>
            </a:r>
          </a:p>
          <a:p>
            <a:pPr marL="800100" lvl="1" indent="-342900">
              <a:lnSpc>
                <a:spcPct val="110000"/>
              </a:lnSpc>
              <a:spcBef>
                <a:spcPts val="900"/>
              </a:spcBef>
              <a:buFont typeface="+mj-lt"/>
              <a:buAutoNum type="alphaUcPeriod"/>
            </a:pPr>
            <a:r>
              <a:rPr lang="en-US" dirty="0">
                <a:solidFill>
                  <a:srgbClr val="404040"/>
                </a:solidFill>
                <a:latin typeface="Arial"/>
              </a:rPr>
              <a:t>Call law enforcement</a:t>
            </a:r>
          </a:p>
          <a:p>
            <a:pPr>
              <a:lnSpc>
                <a:spcPct val="110000"/>
              </a:lnSpc>
              <a:spcBef>
                <a:spcPts val="900"/>
              </a:spcBef>
            </a:pPr>
            <a:r>
              <a:rPr lang="en-US" dirty="0">
                <a:solidFill>
                  <a:srgbClr val="404040"/>
                </a:solidFill>
                <a:latin typeface="Arial"/>
              </a:rPr>
              <a:t>Correct answer: B. Report the incident to your compliance department (via compliance hotline or other mechanism).</a:t>
            </a:r>
          </a:p>
        </p:txBody>
      </p:sp>
    </p:spTree>
    <p:extLst>
      <p:ext uri="{BB962C8B-B14F-4D97-AF65-F5344CB8AC3E}">
        <p14:creationId xmlns:p14="http://schemas.microsoft.com/office/powerpoint/2010/main" val="294048072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479CA-0C39-81C5-0710-11630EC1EEFC}"/>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E2657500-FD6E-E458-E48F-B79FBE9EAA7E}"/>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1ED06D32-8956-FB80-2E8E-222AD4F080D7}"/>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AE034C09-952B-FF7E-E001-8AD05C1DDF3A}"/>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46094A96-28A7-61C9-06B5-92A6F0C1102B}"/>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A7BC9512-296C-B1F3-C5FB-75F1CDEE2366}"/>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&amp; Abuse</a:t>
            </a:r>
          </a:p>
        </p:txBody>
      </p:sp>
      <p:sp>
        <p:nvSpPr>
          <p:cNvPr id="15" name="FooterTxt">
            <a:extLst>
              <a:ext uri="{FF2B5EF4-FFF2-40B4-BE49-F238E27FC236}">
                <a16:creationId xmlns:a16="http://schemas.microsoft.com/office/drawing/2014/main" id="{90D98A29-3B92-A438-4D6C-95D886B6009B}"/>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a:solidFill>
                  <a:srgbClr val="FFFFFF"/>
                </a:solidFill>
                <a:latin typeface="Arial"/>
              </a:rPr>
              <a:t>Page 18 of 20</a:t>
            </a:r>
          </a:p>
        </p:txBody>
      </p:sp>
      <p:sp>
        <p:nvSpPr>
          <p:cNvPr id="2" name="Title 1">
            <a:extLst>
              <a:ext uri="{FF2B5EF4-FFF2-40B4-BE49-F238E27FC236}">
                <a16:creationId xmlns:a16="http://schemas.microsoft.com/office/drawing/2014/main" id="{D2C331DA-FFA2-9197-6414-4D85FE318C0E}"/>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Lesson 2: Your Role in the Fight Against Fraud, Waste &amp; Abuse – Review Question 3 of 3</a:t>
            </a:r>
          </a:p>
        </p:txBody>
      </p:sp>
      <p:sp>
        <p:nvSpPr>
          <p:cNvPr id="16" name="Body">
            <a:extLst>
              <a:ext uri="{FF2B5EF4-FFF2-40B4-BE49-F238E27FC236}">
                <a16:creationId xmlns:a16="http://schemas.microsoft.com/office/drawing/2014/main" id="{1F1482F4-7867-4B32-C94E-410574A46108}"/>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Review Question (3 of 3)</a:t>
            </a:r>
          </a:p>
          <a:p>
            <a:pPr marL="0" lvl="0" indent="0" algn="l">
              <a:lnSpc>
                <a:spcPct val="110000"/>
              </a:lnSpc>
              <a:spcBef>
                <a:spcPts val="900"/>
              </a:spcBef>
              <a:buNone/>
            </a:pPr>
            <a:r>
              <a:rPr lang="en-US" b="1" dirty="0">
                <a:solidFill>
                  <a:srgbClr val="404040"/>
                </a:solidFill>
                <a:latin typeface="Arial"/>
              </a:rPr>
              <a:t>Select the correct answer.</a:t>
            </a:r>
          </a:p>
          <a:p>
            <a:pPr marL="0" lvl="0" indent="0" algn="l">
              <a:lnSpc>
                <a:spcPct val="110000"/>
              </a:lnSpc>
              <a:spcBef>
                <a:spcPts val="900"/>
              </a:spcBef>
              <a:buNone/>
            </a:pPr>
            <a:r>
              <a:rPr lang="en-US" dirty="0">
                <a:solidFill>
                  <a:srgbClr val="404040"/>
                </a:solidFill>
                <a:latin typeface="Arial"/>
              </a:rPr>
              <a:t>You’re responsible for paying provider claims. You notice a certain diagnostic provider (Doe Diagnostics) requested substantial payment for a large patient group. Many claims are for a specific procedure. You review the same procedure type for other diagnostic providers and realize Doe Diagnostics’ claims far exceed any other provider you reviewed. What should you do?</a:t>
            </a:r>
          </a:p>
          <a:p>
            <a:pPr marL="800100" lvl="1" indent="-342900">
              <a:lnSpc>
                <a:spcPct val="110000"/>
              </a:lnSpc>
              <a:spcBef>
                <a:spcPts val="900"/>
              </a:spcBef>
              <a:buFont typeface="+mj-lt"/>
              <a:buAutoNum type="alphaUcPeriod"/>
            </a:pPr>
            <a:r>
              <a:rPr lang="en-US" dirty="0">
                <a:solidFill>
                  <a:srgbClr val="404040"/>
                </a:solidFill>
                <a:latin typeface="Arial"/>
              </a:rPr>
              <a:t>Call Doe Diagnostics and ask for additional claim information.</a:t>
            </a:r>
          </a:p>
          <a:p>
            <a:pPr marL="800100" lvl="1" indent="-342900">
              <a:lnSpc>
                <a:spcPct val="110000"/>
              </a:lnSpc>
              <a:spcBef>
                <a:spcPts val="900"/>
              </a:spcBef>
              <a:buFont typeface="+mj-lt"/>
              <a:buAutoNum type="alphaUcPeriod"/>
            </a:pPr>
            <a:r>
              <a:rPr lang="en-US" dirty="0">
                <a:solidFill>
                  <a:srgbClr val="404040"/>
                </a:solidFill>
                <a:latin typeface="Arial"/>
              </a:rPr>
              <a:t>Contact your immediate supervisor for next steps, or contact the compliance department (through compliance hotline, Special Investigations Unit (SIU) or other mechanism)</a:t>
            </a:r>
          </a:p>
          <a:p>
            <a:pPr marL="800100" lvl="1" indent="-342900">
              <a:lnSpc>
                <a:spcPct val="110000"/>
              </a:lnSpc>
              <a:spcBef>
                <a:spcPts val="900"/>
              </a:spcBef>
              <a:buFont typeface="+mj-lt"/>
              <a:buAutoNum type="alphaUcPeriod"/>
            </a:pPr>
            <a:r>
              <a:rPr lang="en-US" dirty="0">
                <a:solidFill>
                  <a:srgbClr val="404040"/>
                </a:solidFill>
                <a:latin typeface="Arial"/>
              </a:rPr>
              <a:t>Reject the claims</a:t>
            </a:r>
          </a:p>
          <a:p>
            <a:pPr marL="800100" lvl="1" indent="-342900">
              <a:lnSpc>
                <a:spcPct val="110000"/>
              </a:lnSpc>
              <a:spcBef>
                <a:spcPts val="900"/>
              </a:spcBef>
              <a:buFont typeface="+mj-lt"/>
              <a:buAutoNum type="alphaUcPeriod"/>
            </a:pPr>
            <a:r>
              <a:rPr lang="en-US" dirty="0">
                <a:solidFill>
                  <a:srgbClr val="404040"/>
                </a:solidFill>
                <a:latin typeface="Arial"/>
              </a:rPr>
              <a:t>Pay the claims</a:t>
            </a:r>
          </a:p>
        </p:txBody>
      </p:sp>
    </p:spTree>
    <p:extLst>
      <p:ext uri="{BB962C8B-B14F-4D97-AF65-F5344CB8AC3E}">
        <p14:creationId xmlns:p14="http://schemas.microsoft.com/office/powerpoint/2010/main" val="60562716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7AC92F-8521-FED6-DD85-DFB272B98712}"/>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2E01E963-BD02-5AD7-29D0-8750607BED1A}"/>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63ADA378-0EBC-428D-8AD0-809787E5498B}"/>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8DEC9FFE-F51B-EFB8-7780-48FA779E76DC}"/>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A0952D02-677B-105A-0406-7D97C0FB9A9A}"/>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B56C28C6-D9B2-2875-77BF-B6C15EE76AF5}"/>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lvl="0">
              <a:lnSpc>
                <a:spcPct val="110000"/>
              </a:lnSpc>
            </a:pPr>
            <a:r>
              <a:rPr lang="en-US" sz="1400" b="1" dirty="0">
                <a:solidFill>
                  <a:srgbClr val="FFFFFF"/>
                </a:solidFill>
                <a:latin typeface="Arial"/>
              </a:rPr>
              <a:t>Lesson 2: Your Role in the Fight Against Fraud, Waste &amp; Abuse</a:t>
            </a:r>
          </a:p>
        </p:txBody>
      </p:sp>
      <p:sp>
        <p:nvSpPr>
          <p:cNvPr id="15" name="FooterTxt">
            <a:extLst>
              <a:ext uri="{FF2B5EF4-FFF2-40B4-BE49-F238E27FC236}">
                <a16:creationId xmlns:a16="http://schemas.microsoft.com/office/drawing/2014/main" id="{43112B9F-7E92-0DD3-F65A-828E7CDF994C}"/>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a:solidFill>
                  <a:srgbClr val="FFFFFF"/>
                </a:solidFill>
                <a:latin typeface="Arial"/>
              </a:rPr>
              <a:t>Page 18 of 20</a:t>
            </a:r>
          </a:p>
        </p:txBody>
      </p:sp>
      <p:sp>
        <p:nvSpPr>
          <p:cNvPr id="2" name="Title 1">
            <a:extLst>
              <a:ext uri="{FF2B5EF4-FFF2-40B4-BE49-F238E27FC236}">
                <a16:creationId xmlns:a16="http://schemas.microsoft.com/office/drawing/2014/main" id="{6A2FEC95-1BB6-977A-0632-75B17070D34A}"/>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Lesson 2: Your Role in the Fight Against Fraud, Waste &amp; Abuse – Answer to Review Question 3 of 3</a:t>
            </a:r>
          </a:p>
        </p:txBody>
      </p:sp>
      <p:sp>
        <p:nvSpPr>
          <p:cNvPr id="16" name="Body">
            <a:extLst>
              <a:ext uri="{FF2B5EF4-FFF2-40B4-BE49-F238E27FC236}">
                <a16:creationId xmlns:a16="http://schemas.microsoft.com/office/drawing/2014/main" id="{56DA1214-53F1-ECDB-4EE2-FA99F6EAD3FB}"/>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Review Question (3 of 3)</a:t>
            </a:r>
          </a:p>
          <a:p>
            <a:pPr marL="0" lvl="0" indent="0" algn="l">
              <a:lnSpc>
                <a:spcPct val="110000"/>
              </a:lnSpc>
              <a:spcBef>
                <a:spcPts val="900"/>
              </a:spcBef>
              <a:buNone/>
            </a:pPr>
            <a:r>
              <a:rPr lang="en-US" b="1" dirty="0">
                <a:solidFill>
                  <a:srgbClr val="404040"/>
                </a:solidFill>
                <a:latin typeface="Arial"/>
              </a:rPr>
              <a:t>Select the correct answer.</a:t>
            </a:r>
          </a:p>
          <a:p>
            <a:pPr lvl="0">
              <a:lnSpc>
                <a:spcPct val="110000"/>
              </a:lnSpc>
              <a:spcBef>
                <a:spcPts val="900"/>
              </a:spcBef>
            </a:pPr>
            <a:r>
              <a:rPr lang="en-US" dirty="0">
                <a:solidFill>
                  <a:srgbClr val="404040"/>
                </a:solidFill>
                <a:latin typeface="Arial"/>
              </a:rPr>
              <a:t>You’re responsible for paying provider claims. You notice a certain diagnostic provider (Doe Diagnostics) requested substantial payment for a large patient group. Many claims are for a specific procedure. You review the same procedure type for other diagnostic providers and realize Doe Diagnostics’ claims far exceed any other provider you reviewed. What should you do?</a:t>
            </a:r>
          </a:p>
          <a:p>
            <a:pPr marL="800100" lvl="1" indent="-342900">
              <a:lnSpc>
                <a:spcPct val="110000"/>
              </a:lnSpc>
              <a:spcBef>
                <a:spcPts val="900"/>
              </a:spcBef>
              <a:buFont typeface="+mj-lt"/>
              <a:buAutoNum type="alphaUcPeriod"/>
            </a:pPr>
            <a:r>
              <a:rPr lang="en-US" dirty="0">
                <a:solidFill>
                  <a:srgbClr val="404040"/>
                </a:solidFill>
                <a:latin typeface="Arial"/>
              </a:rPr>
              <a:t>Call Doe Diagnostics and ask for additional claim information.</a:t>
            </a:r>
          </a:p>
          <a:p>
            <a:pPr marL="800100" lvl="1" indent="-342900">
              <a:lnSpc>
                <a:spcPct val="110000"/>
              </a:lnSpc>
              <a:spcBef>
                <a:spcPts val="900"/>
              </a:spcBef>
              <a:buFont typeface="+mj-lt"/>
              <a:buAutoNum type="alphaUcPeriod"/>
            </a:pPr>
            <a:r>
              <a:rPr lang="en-US" b="1" dirty="0">
                <a:solidFill>
                  <a:srgbClr val="404040"/>
                </a:solidFill>
                <a:latin typeface="Arial"/>
              </a:rPr>
              <a:t>Contact your immediate supervisor for next steps, or contact the compliance department (through compliance hotline, Special Investigations Unit (SIU) or other mechanism)</a:t>
            </a:r>
          </a:p>
          <a:p>
            <a:pPr marL="800100" lvl="1" indent="-342900">
              <a:lnSpc>
                <a:spcPct val="110000"/>
              </a:lnSpc>
              <a:spcBef>
                <a:spcPts val="900"/>
              </a:spcBef>
              <a:buFont typeface="+mj-lt"/>
              <a:buAutoNum type="alphaUcPeriod"/>
            </a:pPr>
            <a:r>
              <a:rPr lang="en-US" dirty="0">
                <a:solidFill>
                  <a:srgbClr val="404040"/>
                </a:solidFill>
                <a:latin typeface="Arial"/>
              </a:rPr>
              <a:t>Reject the claims</a:t>
            </a:r>
          </a:p>
          <a:p>
            <a:pPr marL="800100" lvl="1" indent="-342900">
              <a:lnSpc>
                <a:spcPct val="110000"/>
              </a:lnSpc>
              <a:spcBef>
                <a:spcPts val="900"/>
              </a:spcBef>
              <a:buFont typeface="+mj-lt"/>
              <a:buAutoNum type="alphaUcPeriod"/>
            </a:pPr>
            <a:r>
              <a:rPr lang="en-US" dirty="0">
                <a:solidFill>
                  <a:srgbClr val="404040"/>
                </a:solidFill>
                <a:latin typeface="Arial"/>
              </a:rPr>
              <a:t>Pay the claims</a:t>
            </a:r>
          </a:p>
          <a:p>
            <a:pPr>
              <a:lnSpc>
                <a:spcPct val="110000"/>
              </a:lnSpc>
              <a:spcBef>
                <a:spcPts val="900"/>
              </a:spcBef>
            </a:pPr>
            <a:r>
              <a:rPr lang="en-US" dirty="0">
                <a:solidFill>
                  <a:srgbClr val="404040"/>
                </a:solidFill>
                <a:latin typeface="Arial"/>
              </a:rPr>
              <a:t>Correct answer: B. Contact your immediate supervisor for next steps, or contact the compliance department (through compliance hotline, Special Investigations Unit (SIU) or other mechanism).</a:t>
            </a:r>
          </a:p>
        </p:txBody>
      </p:sp>
    </p:spTree>
    <p:extLst>
      <p:ext uri="{BB962C8B-B14F-4D97-AF65-F5344CB8AC3E}">
        <p14:creationId xmlns:p14="http://schemas.microsoft.com/office/powerpoint/2010/main" val="79813024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49A6195-D4FA-B79C-8F12-9B80549DB75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0"/>
            <a:ext cx="12192000" cy="6858000"/>
          </a:xfrm>
          <a:prstGeom prst="rect">
            <a:avLst/>
          </a:prstGeom>
        </p:spPr>
      </p:pic>
      <p:sp>
        <p:nvSpPr>
          <p:cNvPr id="9" name="TitleTxt">
            <a:extLst>
              <a:ext uri="{FF2B5EF4-FFF2-40B4-BE49-F238E27FC236}">
                <a16:creationId xmlns:a16="http://schemas.microsoft.com/office/drawing/2014/main" id="{61736F60-2264-AD8A-B3D7-D5895C00A563}"/>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dirty="0">
                <a:solidFill>
                  <a:srgbClr val="FFFFFF"/>
                </a:solidFill>
                <a:latin typeface="Arial"/>
              </a:rPr>
              <a:t>Combating Medicare Parts C &amp; D Fraud, Waste &amp; Abuse</a:t>
            </a:r>
          </a:p>
        </p:txBody>
      </p:sp>
      <p:sp>
        <p:nvSpPr>
          <p:cNvPr id="10" name="SectionTxt">
            <a:extLst>
              <a:ext uri="{FF2B5EF4-FFF2-40B4-BE49-F238E27FC236}">
                <a16:creationId xmlns:a16="http://schemas.microsoft.com/office/drawing/2014/main" id="{F979CB10-58D1-418B-BA8D-68CB9F016EE7}"/>
              </a:ext>
              <a:ext uri="{C183D7F6-B498-43B3-948B-1728B52AA6E4}">
                <adec:decorative xmlns:adec="http://schemas.microsoft.com/office/drawing/2017/decorative" val="1"/>
              </a:ext>
            </a:extLst>
          </p:cNvPr>
          <p:cNvSpPr>
            <a:spLocks noGrp="1"/>
          </p:cNvSpPr>
          <p:nvPr/>
        </p:nvSpPr>
        <p:spPr>
          <a:xfrm>
            <a:off x="520000" y="555756"/>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Lesson 2: Your Role in the Fight Against Fraud, Waste &amp; Abuse</a:t>
            </a:r>
          </a:p>
        </p:txBody>
      </p:sp>
      <p:sp>
        <p:nvSpPr>
          <p:cNvPr id="11" name="Body">
            <a:extLst>
              <a:ext uri="{FF2B5EF4-FFF2-40B4-BE49-F238E27FC236}">
                <a16:creationId xmlns:a16="http://schemas.microsoft.com/office/drawing/2014/main" id="{5A0E23F7-E73C-2E45-56A8-93F9CF0ED502}"/>
              </a:ext>
            </a:extLst>
          </p:cNvPr>
          <p:cNvSpPr>
            <a:spLocks noGrp="1"/>
          </p:cNvSpPr>
          <p:nvPr/>
        </p:nvSpPr>
        <p:spPr>
          <a:xfrm>
            <a:off x="560000" y="1100000"/>
            <a:ext cx="6804186"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You’ve Completed Lesson 2: Your Role in the Fight Against Fraud, Waste &amp; Abuse</a:t>
            </a:r>
          </a:p>
          <a:p>
            <a:pPr lvl="0">
              <a:lnSpc>
                <a:spcPct val="110000"/>
              </a:lnSpc>
              <a:spcBef>
                <a:spcPts val="900"/>
              </a:spcBef>
            </a:pPr>
            <a:r>
              <a:rPr lang="en-US" dirty="0">
                <a:solidFill>
                  <a:srgbClr val="404040"/>
                </a:solidFill>
                <a:latin typeface="Arial"/>
              </a:rPr>
              <a:t>Now that you’ve reviewed common problems that plans encounter and how you can help address them, it’s time to test your knowledge.</a:t>
            </a:r>
          </a:p>
        </p:txBody>
      </p:sp>
      <p:sp>
        <p:nvSpPr>
          <p:cNvPr id="3" name="Title 2">
            <a:extLst>
              <a:ext uri="{FF2B5EF4-FFF2-40B4-BE49-F238E27FC236}">
                <a16:creationId xmlns:a16="http://schemas.microsoft.com/office/drawing/2014/main" id="{B03DBF56-4906-B512-005E-648EABFE171C}"/>
              </a:ext>
              <a:ext uri="{C183D7F6-B498-43B3-948B-1728B52AA6E4}">
                <adec:decorative xmlns:adec="http://schemas.microsoft.com/office/drawing/2017/decorative" val="1"/>
              </a:ext>
            </a:extLst>
          </p:cNvPr>
          <p:cNvSpPr txBox="1">
            <a:spLocks noGrp="1"/>
          </p:cNvSpPr>
          <p:nvPr>
            <p:ph type="title" idx="4294967295"/>
          </p:nvPr>
        </p:nvSpPr>
        <p:spPr>
          <a:xfrm>
            <a:off x="520000" y="-955949"/>
            <a:ext cx="6093068" cy="67807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F5C9E"/>
                </a:solidFill>
                <a:effectLst/>
                <a:uLnTx/>
                <a:uFillTx/>
                <a:latin typeface="Arial"/>
                <a:ea typeface="+mn-ea"/>
                <a:cs typeface="+mn-cs"/>
              </a:rPr>
              <a:t>You’ve Completed Lesson 2: Your Role in the Fight Against Fraud, Waste &amp; Abuse</a:t>
            </a:r>
          </a:p>
        </p:txBody>
      </p:sp>
    </p:spTree>
    <p:extLst>
      <p:ext uri="{BB962C8B-B14F-4D97-AF65-F5344CB8AC3E}">
        <p14:creationId xmlns:p14="http://schemas.microsoft.com/office/powerpoint/2010/main" val="312195593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92B8B-CA0D-F96B-E5B0-E6A780AC9E1E}"/>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528F369E-1C8B-BD0A-89ED-A4CBEC4F0CC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11158"/>
            <a:ext cx="12172164" cy="6846842"/>
          </a:xfrm>
          <a:prstGeom prst="rect">
            <a:avLst/>
          </a:prstGeom>
        </p:spPr>
      </p:pic>
      <p:sp>
        <p:nvSpPr>
          <p:cNvPr id="10" name="TitleBar">
            <a:extLst>
              <a:ext uri="{FF2B5EF4-FFF2-40B4-BE49-F238E27FC236}">
                <a16:creationId xmlns:a16="http://schemas.microsoft.com/office/drawing/2014/main" id="{F4ADD8AA-BDF3-F615-F536-F678D82575F7}"/>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F6C7C1E7-CBE8-9563-88F9-4B97CAC4CD2E}"/>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3" name="TitleTxt">
            <a:extLst>
              <a:ext uri="{FF2B5EF4-FFF2-40B4-BE49-F238E27FC236}">
                <a16:creationId xmlns:a16="http://schemas.microsoft.com/office/drawing/2014/main" id="{0E142DA9-037D-10AD-0C90-BBDEFA726221}"/>
              </a:ext>
              <a:ext uri="{C183D7F6-B498-43B3-948B-1728B52AA6E4}">
                <adec:decorative xmlns:adec="http://schemas.microsoft.com/office/drawing/2017/decorative" val="1"/>
              </a:ext>
            </a:extLst>
          </p:cNvPr>
          <p:cNvSpPr>
            <a:spLocks/>
          </p:cNvSpPr>
          <p:nvPr/>
        </p:nvSpPr>
        <p:spPr>
          <a:xfrm>
            <a:off x="520000" y="0"/>
            <a:ext cx="11152000" cy="600000"/>
          </a:xfrm>
          <a:prstGeom prst="rect">
            <a:avLst/>
          </a:prstGeo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1" i="0" u="none" strike="noStrike" kern="1200" cap="none" spc="0" normalizeH="0" baseline="0" noProof="0">
                <a:ln>
                  <a:noFill/>
                </a:ln>
                <a:solidFill>
                  <a:srgbClr val="FFFFFF"/>
                </a:solidFill>
                <a:effectLst/>
                <a:uLnTx/>
                <a:uFillTx/>
                <a:latin typeface="Arial"/>
                <a:ea typeface="+mn-ea"/>
                <a:cs typeface="+mn-cs"/>
              </a:rPr>
              <a:t>Combating Medicare Parts C &amp; D Fraud, Waste &amp; Abuse</a:t>
            </a:r>
            <a:endParaRPr kumimoji="0" lang="en-US" sz="2400" b="1" i="0" u="none" strike="noStrike" kern="1200" cap="none" spc="0" normalizeH="0" baseline="0" noProof="0" dirty="0">
              <a:ln>
                <a:noFill/>
              </a:ln>
              <a:solidFill>
                <a:srgbClr val="FFFFFF"/>
              </a:solidFill>
              <a:effectLst/>
              <a:uLnTx/>
              <a:uFillTx/>
              <a:latin typeface="Arial"/>
              <a:ea typeface="+mn-ea"/>
              <a:cs typeface="+mn-cs"/>
            </a:endParaRPr>
          </a:p>
        </p:txBody>
      </p:sp>
      <p:sp>
        <p:nvSpPr>
          <p:cNvPr id="16" name="Body">
            <a:extLst>
              <a:ext uri="{FF2B5EF4-FFF2-40B4-BE49-F238E27FC236}">
                <a16:creationId xmlns:a16="http://schemas.microsoft.com/office/drawing/2014/main" id="{B33C04CB-2822-64ED-21F3-D10187649E82}"/>
              </a:ext>
            </a:extLst>
          </p:cNvPr>
          <p:cNvSpPr>
            <a:spLocks noGrp="1"/>
          </p:cNvSpPr>
          <p:nvPr/>
        </p:nvSpPr>
        <p:spPr>
          <a:xfrm>
            <a:off x="560000" y="1080811"/>
            <a:ext cx="7880000" cy="1533689"/>
          </a:xfrm>
          <a:prstGeom prst="rect">
            <a:avLst/>
          </a:prstGeom>
          <a:noFill/>
        </p:spPr>
        <p:txBody>
          <a:bodyPr wrap="square" lIns="0" tIns="0" rIns="0" bIns="0" anchor="t">
            <a:noAutofit/>
          </a:bodyPr>
          <a:lstStyle/>
          <a:p>
            <a:pPr marL="0" lvl="0" indent="0" algn="l">
              <a:lnSpc>
                <a:spcPct val="108000"/>
              </a:lnSpc>
              <a:spcBef>
                <a:spcPts val="0"/>
              </a:spcBef>
              <a:buNone/>
            </a:pPr>
            <a:r>
              <a:rPr lang="en-US" sz="2200" b="1" dirty="0">
                <a:solidFill>
                  <a:srgbClr val="1F5C9E"/>
                </a:solidFill>
                <a:latin typeface="Arial"/>
              </a:rPr>
              <a:t>Combating Medicare Parts C &amp; D Fraud, Waste &amp; Abuse </a:t>
            </a:r>
          </a:p>
          <a:p>
            <a:pPr marL="0" lvl="0" indent="0" algn="l">
              <a:lnSpc>
                <a:spcPct val="108000"/>
              </a:lnSpc>
              <a:spcBef>
                <a:spcPts val="0"/>
              </a:spcBef>
              <a:buNone/>
            </a:pPr>
            <a:r>
              <a:rPr lang="en-US" sz="1700" dirty="0">
                <a:solidFill>
                  <a:srgbClr val="404040"/>
                </a:solidFill>
                <a:latin typeface="Arial"/>
              </a:rPr>
              <a:t>In this 45-minute course, learn about fraud, waste, and abuse (FWA) laws and regulations; consequences and penalties of violations; and how Medicare Parts C and D employees can recognize and prevent FWA.</a:t>
            </a:r>
          </a:p>
        </p:txBody>
      </p:sp>
      <p:sp>
        <p:nvSpPr>
          <p:cNvPr id="18" name="MenuTxt">
            <a:extLst>
              <a:ext uri="{FF2B5EF4-FFF2-40B4-BE49-F238E27FC236}">
                <a16:creationId xmlns:a16="http://schemas.microsoft.com/office/drawing/2014/main" id="{4BDAC874-70AB-CF04-2667-6002B3E8A078}"/>
              </a:ext>
            </a:extLst>
          </p:cNvPr>
          <p:cNvSpPr>
            <a:spLocks noGrp="1"/>
          </p:cNvSpPr>
          <p:nvPr/>
        </p:nvSpPr>
        <p:spPr>
          <a:xfrm>
            <a:off x="1155560" y="2914500"/>
            <a:ext cx="7611627" cy="1830000"/>
          </a:xfrm>
          <a:prstGeom prst="rect">
            <a:avLst/>
          </a:prstGeom>
          <a:noFill/>
        </p:spPr>
        <p:txBody>
          <a:bodyPr wrap="square" lIns="0" tIns="0" rIns="0" bIns="0" anchor="t">
            <a:noAutofit/>
          </a:bodyPr>
          <a:lstStyle/>
          <a:p>
            <a:pPr marL="0" lvl="0" indent="0" algn="l">
              <a:lnSpc>
                <a:spcPct val="110000"/>
              </a:lnSpc>
              <a:spcBef>
                <a:spcPts val="0"/>
              </a:spcBef>
              <a:buNone/>
            </a:pPr>
            <a:r>
              <a:rPr lang="en-US" sz="1700" u="sng" dirty="0">
                <a:solidFill>
                  <a:srgbClr val="1B65A6"/>
                </a:solidFill>
                <a:latin typeface="Arial"/>
                <a:hlinkClick r:id="rId4" action="ppaction://hlinksldjump">
                  <a:extLst>
                    <a:ext uri="{A12FA001-AC4F-418D-AE19-62706E023703}">
                      <ahyp:hlinkClr xmlns:ahyp="http://schemas.microsoft.com/office/drawing/2018/hyperlinkcolor" val="tx"/>
                    </a:ext>
                  </a:extLst>
                </a:hlinkClick>
              </a:rPr>
              <a:t>Introduction (10 minutes)</a:t>
            </a:r>
            <a:endParaRPr lang="en-US" sz="1700" u="sng" dirty="0">
              <a:solidFill>
                <a:srgbClr val="1B65A6"/>
              </a:solidFill>
              <a:latin typeface="Arial"/>
            </a:endParaRPr>
          </a:p>
          <a:p>
            <a:pPr marL="0" lvl="0" indent="0" algn="l">
              <a:lnSpc>
                <a:spcPct val="110000"/>
              </a:lnSpc>
              <a:spcBef>
                <a:spcPts val="900"/>
              </a:spcBef>
              <a:buNone/>
            </a:pPr>
            <a:r>
              <a:rPr lang="en-US" sz="1700" u="sng" dirty="0">
                <a:solidFill>
                  <a:srgbClr val="1B65A6"/>
                </a:solidFill>
                <a:latin typeface="Arial"/>
              </a:rPr>
              <a:t>Lesson 1: What’s Fraud, Waste &amp; Abuse? (10 minutes)</a:t>
            </a:r>
          </a:p>
          <a:p>
            <a:pPr marL="0" lvl="0" indent="0" algn="l">
              <a:lnSpc>
                <a:spcPct val="110000"/>
              </a:lnSpc>
              <a:spcBef>
                <a:spcPts val="900"/>
              </a:spcBef>
              <a:buNone/>
            </a:pPr>
            <a:r>
              <a:rPr lang="en-US" sz="1700" u="sng" dirty="0">
                <a:solidFill>
                  <a:srgbClr val="1B65A6"/>
                </a:solidFill>
                <a:latin typeface="Arial"/>
              </a:rPr>
              <a:t>Lesson 2: Your Role in the Fight Against Fraud, Waste &amp; Abuse (10 minutes)</a:t>
            </a:r>
          </a:p>
          <a:p>
            <a:pPr marL="0" lvl="0" indent="0" algn="l">
              <a:lnSpc>
                <a:spcPct val="110000"/>
              </a:lnSpc>
              <a:spcBef>
                <a:spcPts val="900"/>
              </a:spcBef>
              <a:buNone/>
            </a:pPr>
            <a:r>
              <a:rPr lang="en-US" sz="1700" b="1" dirty="0">
                <a:solidFill>
                  <a:srgbClr val="1B65A6"/>
                </a:solidFill>
                <a:latin typeface="Arial"/>
              </a:rPr>
              <a:t>Test (15 minutes)</a:t>
            </a:r>
          </a:p>
        </p:txBody>
      </p:sp>
      <p:grpSp>
        <p:nvGrpSpPr>
          <p:cNvPr id="5" name="Group 4">
            <a:extLst>
              <a:ext uri="{FF2B5EF4-FFF2-40B4-BE49-F238E27FC236}">
                <a16:creationId xmlns:a16="http://schemas.microsoft.com/office/drawing/2014/main" id="{2B224EA2-09DF-AF20-CE79-5E2853E2F20B}"/>
              </a:ext>
              <a:ext uri="{C183D7F6-B498-43B3-948B-1728B52AA6E4}">
                <adec:decorative xmlns:adec="http://schemas.microsoft.com/office/drawing/2017/decorative" val="1"/>
              </a:ext>
            </a:extLst>
          </p:cNvPr>
          <p:cNvGrpSpPr/>
          <p:nvPr/>
        </p:nvGrpSpPr>
        <p:grpSpPr>
          <a:xfrm>
            <a:off x="720369" y="2904452"/>
            <a:ext cx="302917" cy="302917"/>
            <a:chOff x="720369" y="2904452"/>
            <a:chExt cx="302917" cy="302917"/>
          </a:xfrm>
        </p:grpSpPr>
        <p:sp>
          <p:nvSpPr>
            <p:cNvPr id="4" name="Oval 3">
              <a:extLst>
                <a:ext uri="{FF2B5EF4-FFF2-40B4-BE49-F238E27FC236}">
                  <a16:creationId xmlns:a16="http://schemas.microsoft.com/office/drawing/2014/main" id="{725BCDEB-81B2-6AC3-3EC0-67F99C126CA2}"/>
                </a:ext>
              </a:extLst>
            </p:cNvPr>
            <p:cNvSpPr/>
            <p:nvPr/>
          </p:nvSpPr>
          <p:spPr>
            <a:xfrm>
              <a:off x="720369" y="2904452"/>
              <a:ext cx="302917" cy="302917"/>
            </a:xfrm>
            <a:prstGeom prst="ellipse">
              <a:avLst/>
            </a:prstGeom>
            <a:solidFill>
              <a:srgbClr val="26AA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Checkmark with solid fill">
              <a:extLst>
                <a:ext uri="{FF2B5EF4-FFF2-40B4-BE49-F238E27FC236}">
                  <a16:creationId xmlns:a16="http://schemas.microsoft.com/office/drawing/2014/main" id="{75BD67D2-B853-886B-3AD6-6F7DA009663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6054" y="2952769"/>
              <a:ext cx="228600" cy="228600"/>
            </a:xfrm>
            <a:prstGeom prst="rect">
              <a:avLst/>
            </a:prstGeom>
          </p:spPr>
        </p:pic>
      </p:grpSp>
      <p:grpSp>
        <p:nvGrpSpPr>
          <p:cNvPr id="6" name="Group 5">
            <a:extLst>
              <a:ext uri="{FF2B5EF4-FFF2-40B4-BE49-F238E27FC236}">
                <a16:creationId xmlns:a16="http://schemas.microsoft.com/office/drawing/2014/main" id="{81E1850F-C227-CAB4-0185-A9B8BD3CD29A}"/>
              </a:ext>
              <a:ext uri="{C183D7F6-B498-43B3-948B-1728B52AA6E4}">
                <adec:decorative xmlns:adec="http://schemas.microsoft.com/office/drawing/2017/decorative" val="1"/>
              </a:ext>
            </a:extLst>
          </p:cNvPr>
          <p:cNvGrpSpPr/>
          <p:nvPr/>
        </p:nvGrpSpPr>
        <p:grpSpPr>
          <a:xfrm>
            <a:off x="718895" y="3277541"/>
            <a:ext cx="302917" cy="302917"/>
            <a:chOff x="720369" y="2904452"/>
            <a:chExt cx="302917" cy="302917"/>
          </a:xfrm>
        </p:grpSpPr>
        <p:sp>
          <p:nvSpPr>
            <p:cNvPr id="7" name="Oval 6">
              <a:extLst>
                <a:ext uri="{FF2B5EF4-FFF2-40B4-BE49-F238E27FC236}">
                  <a16:creationId xmlns:a16="http://schemas.microsoft.com/office/drawing/2014/main" id="{865FAD5A-9C8A-63D2-8A58-90E3F3E00846}"/>
                </a:ext>
              </a:extLst>
            </p:cNvPr>
            <p:cNvSpPr/>
            <p:nvPr/>
          </p:nvSpPr>
          <p:spPr>
            <a:xfrm>
              <a:off x="720369" y="2904452"/>
              <a:ext cx="302917" cy="302917"/>
            </a:xfrm>
            <a:prstGeom prst="ellipse">
              <a:avLst/>
            </a:prstGeom>
            <a:solidFill>
              <a:srgbClr val="26AA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Checkmark with solid fill">
              <a:extLst>
                <a:ext uri="{FF2B5EF4-FFF2-40B4-BE49-F238E27FC236}">
                  <a16:creationId xmlns:a16="http://schemas.microsoft.com/office/drawing/2014/main" id="{5F8BA8C5-BC60-D22C-30E7-41999B81F62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6054" y="2952769"/>
              <a:ext cx="228600" cy="228600"/>
            </a:xfrm>
            <a:prstGeom prst="rect">
              <a:avLst/>
            </a:prstGeom>
          </p:spPr>
        </p:pic>
      </p:grpSp>
      <p:grpSp>
        <p:nvGrpSpPr>
          <p:cNvPr id="12" name="Group 11">
            <a:extLst>
              <a:ext uri="{FF2B5EF4-FFF2-40B4-BE49-F238E27FC236}">
                <a16:creationId xmlns:a16="http://schemas.microsoft.com/office/drawing/2014/main" id="{7233E8DA-E39B-88A1-4F3E-6E5B3B7DAEF4}"/>
              </a:ext>
              <a:ext uri="{C183D7F6-B498-43B3-948B-1728B52AA6E4}">
                <adec:decorative xmlns:adec="http://schemas.microsoft.com/office/drawing/2017/decorative" val="1"/>
              </a:ext>
            </a:extLst>
          </p:cNvPr>
          <p:cNvGrpSpPr/>
          <p:nvPr/>
        </p:nvGrpSpPr>
        <p:grpSpPr>
          <a:xfrm>
            <a:off x="725823" y="3678041"/>
            <a:ext cx="302917" cy="302917"/>
            <a:chOff x="720369" y="2904452"/>
            <a:chExt cx="302917" cy="302917"/>
          </a:xfrm>
        </p:grpSpPr>
        <p:sp>
          <p:nvSpPr>
            <p:cNvPr id="14" name="Oval 13">
              <a:extLst>
                <a:ext uri="{FF2B5EF4-FFF2-40B4-BE49-F238E27FC236}">
                  <a16:creationId xmlns:a16="http://schemas.microsoft.com/office/drawing/2014/main" id="{930F6FB7-3BC4-7917-1EB2-095BAE210E64}"/>
                </a:ext>
              </a:extLst>
            </p:cNvPr>
            <p:cNvSpPr/>
            <p:nvPr/>
          </p:nvSpPr>
          <p:spPr>
            <a:xfrm>
              <a:off x="720369" y="2904452"/>
              <a:ext cx="302917" cy="302917"/>
            </a:xfrm>
            <a:prstGeom prst="ellipse">
              <a:avLst/>
            </a:prstGeom>
            <a:solidFill>
              <a:srgbClr val="26AA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heckmark with solid fill">
              <a:extLst>
                <a:ext uri="{FF2B5EF4-FFF2-40B4-BE49-F238E27FC236}">
                  <a16:creationId xmlns:a16="http://schemas.microsoft.com/office/drawing/2014/main" id="{33754742-9DEE-61FA-7872-FE96294343BA}"/>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756054" y="2952769"/>
              <a:ext cx="228600" cy="228600"/>
            </a:xfrm>
            <a:prstGeom prst="rect">
              <a:avLst/>
            </a:prstGeom>
          </p:spPr>
        </p:pic>
      </p:grpSp>
      <p:sp>
        <p:nvSpPr>
          <p:cNvPr id="2" name="SectionTxt">
            <a:extLst>
              <a:ext uri="{FF2B5EF4-FFF2-40B4-BE49-F238E27FC236}">
                <a16:creationId xmlns:a16="http://schemas.microsoft.com/office/drawing/2014/main" id="{996D698E-5171-9792-1EA8-435D9EAA9742}"/>
              </a:ext>
              <a:ext uri="{C183D7F6-B498-43B3-948B-1728B52AA6E4}">
                <adec:decorative xmlns:adec="http://schemas.microsoft.com/office/drawing/2017/decorative" val="1"/>
              </a:ext>
            </a:extLst>
          </p:cNvPr>
          <p:cNvSpPr>
            <a:spLocks noGrp="1"/>
          </p:cNvSpPr>
          <p:nvPr>
            <p:ph type="title" idx="4294967295"/>
          </p:nvPr>
        </p:nvSpPr>
        <p:spPr>
          <a:xfrm>
            <a:off x="520000" y="600000"/>
            <a:ext cx="11152000" cy="300000"/>
          </a:xfrm>
          <a:prstGeom prst="rect">
            <a:avLst/>
          </a:prstGeo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a:ea typeface="+mn-ea"/>
                <a:cs typeface="+mn-cs"/>
              </a:rPr>
              <a:t>Up Next: Test</a:t>
            </a:r>
          </a:p>
        </p:txBody>
      </p:sp>
    </p:spTree>
    <p:extLst>
      <p:ext uri="{BB962C8B-B14F-4D97-AF65-F5344CB8AC3E}">
        <p14:creationId xmlns:p14="http://schemas.microsoft.com/office/powerpoint/2010/main" val="29137137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 name="TitleBar">
            <a:extLs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dirty="0">
                <a:solidFill>
                  <a:srgbClr val="FFFFFF"/>
                </a:solidFill>
                <a:latin typeface="Arial"/>
              </a:rPr>
              <a:t>Combating Medicare Parts C &amp; D Fraud, Waste &amp; Abuse</a:t>
            </a:r>
          </a:p>
        </p:txBody>
      </p:sp>
      <p:sp>
        <p:nvSpPr>
          <p:cNvPr id="14" name="SectionTxt">
            <a:extLs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Introduction</a:t>
            </a:r>
          </a:p>
        </p:txBody>
      </p:sp>
      <p:sp>
        <p:nvSpPr>
          <p:cNvPr id="15" name="FooterTxt">
            <a:extLs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dirty="0">
                <a:solidFill>
                  <a:srgbClr val="FFFFFF"/>
                </a:solidFill>
                <a:latin typeface="Arial"/>
              </a:rPr>
              <a:t>Page 7 of 7</a:t>
            </a:r>
          </a:p>
        </p:txBody>
      </p:sp>
      <p:sp>
        <p:nvSpPr>
          <p:cNvPr id="18" name="Body"/>
          <p:cNvSpPr>
            <a:spLocks noGrp="1"/>
          </p:cNvSpPr>
          <p:nvPr/>
        </p:nvSpPr>
        <p:spPr>
          <a:xfrm>
            <a:off x="560000" y="1120000"/>
            <a:ext cx="8100000" cy="4900000"/>
          </a:xfrm>
          <a:prstGeom prst="rect">
            <a:avLst/>
          </a:prstGeom>
          <a:noFill/>
        </p:spPr>
        <p:txBody>
          <a:bodyPr wrap="square" lIns="0" tIns="0" rIns="0" bIns="0" anchor="t">
            <a:noAutofit/>
          </a:bodyPr>
          <a:lstStyle/>
          <a:p>
            <a:pPr marL="0" lvl="0" indent="0" algn="l">
              <a:lnSpc>
                <a:spcPct val="108000"/>
              </a:lnSpc>
              <a:spcBef>
                <a:spcPts val="0"/>
              </a:spcBef>
              <a:buNone/>
            </a:pPr>
            <a:r>
              <a:rPr lang="en-US" sz="2200" b="1" dirty="0">
                <a:solidFill>
                  <a:srgbClr val="1F5C9E"/>
                </a:solidFill>
                <a:latin typeface="Arial"/>
              </a:rPr>
              <a:t>Training Requirements: Plan Employees; Governing Body Members &amp; First-Tier, Downstream, or Related Entity Employees</a:t>
            </a:r>
          </a:p>
          <a:p>
            <a:pPr lvl="0">
              <a:lnSpc>
                <a:spcPct val="110000"/>
              </a:lnSpc>
              <a:spcBef>
                <a:spcPts val="900"/>
              </a:spcBef>
            </a:pPr>
            <a:r>
              <a:rPr lang="en-US" dirty="0">
                <a:solidFill>
                  <a:srgbClr val="404040"/>
                </a:solidFill>
                <a:latin typeface="Arial"/>
              </a:rPr>
              <a:t>Certain training requirements apply to people involved in Parts C and D administration. All Medicare Advantage Organization and Medicare drug plan (Part D) (collectively referred to in this course as sponsors) employees must get training to prevent, detect, and correct </a:t>
            </a:r>
            <a:r>
              <a:rPr lang="en-US" u="sng" dirty="0">
                <a:solidFill>
                  <a:srgbClr val="1A4FA0"/>
                </a:solidFill>
                <a:latin typeface="Arial"/>
                <a:hlinkClick r:id="rId3" action="ppaction://hlinksldjump" tooltip="Fraud, Waste, and Abuse (view all acronyms)"/>
              </a:rPr>
              <a:t>FWA</a:t>
            </a:r>
            <a:r>
              <a:rPr lang="en-US" dirty="0">
                <a:solidFill>
                  <a:srgbClr val="404040"/>
                </a:solidFill>
                <a:latin typeface="Arial"/>
              </a:rPr>
              <a:t>.</a:t>
            </a:r>
          </a:p>
          <a:p>
            <a:pPr marL="0" lvl="0" indent="0" algn="l">
              <a:lnSpc>
                <a:spcPct val="110000"/>
              </a:lnSpc>
              <a:spcBef>
                <a:spcPts val="700"/>
              </a:spcBef>
              <a:buNone/>
            </a:pPr>
            <a:r>
              <a:rPr lang="en-US" dirty="0">
                <a:solidFill>
                  <a:srgbClr val="404040"/>
                </a:solidFill>
                <a:latin typeface="Arial"/>
              </a:rPr>
              <a:t>FWA training must happen within 90 days of initial hire and at least annually thereafter.</a:t>
            </a:r>
          </a:p>
          <a:p>
            <a:pPr marL="0" lvl="0" indent="0" algn="l">
              <a:lnSpc>
                <a:spcPct val="110000"/>
              </a:lnSpc>
              <a:spcBef>
                <a:spcPts val="700"/>
              </a:spcBef>
              <a:buNone/>
            </a:pPr>
            <a:r>
              <a:rPr lang="en-US" u="sng" dirty="0">
                <a:solidFill>
                  <a:srgbClr val="1A4FA0"/>
                </a:solidFill>
                <a:latin typeface="Arial"/>
                <a:hlinkClick r:id="rId4" tooltip="Compliance Training, Education &amp; Outreach (CTEO) for Medicare Part C &amp; D Programs | CMS"/>
              </a:rPr>
              <a:t>Compliance Training, Education &amp; Outreach (CTEO) for Medicare Part C &amp; D Programs</a:t>
            </a:r>
            <a:r>
              <a:rPr lang="en-US" dirty="0">
                <a:solidFill>
                  <a:srgbClr val="404040"/>
                </a:solidFill>
                <a:latin typeface="Arial"/>
              </a:rPr>
              <a:t> has more information.</a:t>
            </a:r>
          </a:p>
        </p:txBody>
      </p:sp>
      <p:sp>
        <p:nvSpPr>
          <p:cNvPr id="2" name="Title 1">
            <a:extLst>
              <a:ext uri="{FF2B5EF4-FFF2-40B4-BE49-F238E27FC236}">
                <a16:creationId xmlns:a16="http://schemas.microsoft.com/office/drawing/2014/main" id="{36399B2A-BC39-AA04-F683-792E1CFCF028}"/>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Introduction: Training Requirements</a:t>
            </a:r>
          </a:p>
        </p:txBody>
      </p:sp>
      <p:sp>
        <p:nvSpPr>
          <p:cNvPr id="3" name="BtnPartC">
            <a:hlinkClick r:id="rId5" action="ppaction://hlinksldjump" tooltip="Part C"/>
            <a:extLst>
              <a:ext uri="{FF2B5EF4-FFF2-40B4-BE49-F238E27FC236}">
                <a16:creationId xmlns:a16="http://schemas.microsoft.com/office/drawing/2014/main" id="{4BB9EABD-8E5B-7C37-ED29-01C151F89353}"/>
              </a:ext>
            </a:extLst>
          </p:cNvPr>
          <p:cNvSpPr/>
          <p:nvPr/>
        </p:nvSpPr>
        <p:spPr>
          <a:xfrm>
            <a:off x="9050000" y="1300000"/>
            <a:ext cx="2580000" cy="520000"/>
          </a:xfrm>
          <a:prstGeom prst="roundRect">
            <a:avLst>
              <a:gd name="adj" fmla="val 8000"/>
            </a:avLst>
          </a:prstGeom>
          <a:solidFill>
            <a:srgbClr val="1F5C9E"/>
          </a:solidFill>
        </p:spPr>
        <p:txBody>
          <a:bodyPr lIns="36000" rIns="36000" anchor="ctr"/>
          <a:lstStyle/>
          <a:p>
            <a:pPr marL="0" lvl="0" indent="0" algn="ctr">
              <a:lnSpc>
                <a:spcPct val="110000"/>
              </a:lnSpc>
              <a:spcBef>
                <a:spcPts val="0"/>
              </a:spcBef>
              <a:buNone/>
            </a:pPr>
            <a:r>
              <a:rPr lang="en-US" sz="1400" b="1" dirty="0">
                <a:solidFill>
                  <a:srgbClr val="FFFFFF"/>
                </a:solidFill>
                <a:latin typeface="Arial"/>
              </a:rPr>
              <a:t>Learn more about Part C</a:t>
            </a:r>
          </a:p>
        </p:txBody>
      </p:sp>
      <p:sp>
        <p:nvSpPr>
          <p:cNvPr id="4" name="BtnPartD">
            <a:hlinkClick r:id="rId6" action="ppaction://hlinksldjump" tooltip="Part D"/>
            <a:extLst>
              <a:ext uri="{FF2B5EF4-FFF2-40B4-BE49-F238E27FC236}">
                <a16:creationId xmlns:a16="http://schemas.microsoft.com/office/drawing/2014/main" id="{4396A135-9DD5-C8CB-CC6E-F996531A0D89}"/>
              </a:ext>
            </a:extLst>
          </p:cNvPr>
          <p:cNvSpPr/>
          <p:nvPr/>
        </p:nvSpPr>
        <p:spPr>
          <a:xfrm>
            <a:off x="9050000" y="1960000"/>
            <a:ext cx="2580000" cy="520000"/>
          </a:xfrm>
          <a:prstGeom prst="roundRect">
            <a:avLst>
              <a:gd name="adj" fmla="val 8000"/>
            </a:avLst>
          </a:prstGeom>
          <a:solidFill>
            <a:srgbClr val="1F5C9E"/>
          </a:solidFill>
        </p:spPr>
        <p:txBody>
          <a:bodyPr lIns="36000" rIns="36000" anchor="ctr"/>
          <a:lstStyle/>
          <a:p>
            <a:pPr marL="0" lvl="0" indent="0" algn="ctr">
              <a:lnSpc>
                <a:spcPct val="110000"/>
              </a:lnSpc>
              <a:spcBef>
                <a:spcPts val="0"/>
              </a:spcBef>
              <a:buNone/>
            </a:pPr>
            <a:r>
              <a:rPr lang="en-US" sz="1400" b="1" dirty="0">
                <a:solidFill>
                  <a:srgbClr val="FFFFFF"/>
                </a:solidFill>
                <a:latin typeface="Arial"/>
              </a:rPr>
              <a:t>Learn more about Part D</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35FFA4-52DF-3376-EC70-C492EC76BE5C}"/>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64D2F1EB-D28B-2E4D-6055-CCC0C3A6CFF1}"/>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2B346E17-BE44-4FCF-3496-3877EB6FBD45}"/>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E47C1C7A-5EBB-DB4E-72AA-B316EBBCC528}"/>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FB53268A-7C29-3C2B-D65C-22E237C12983}"/>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4F0580DA-8270-2501-D979-33A1FE131D3C}"/>
              </a:ext>
              <a:ext uri="{C183D7F6-B498-43B3-948B-1728B52AA6E4}">
                <adec:decorative xmlns:adec="http://schemas.microsoft.com/office/drawing/2017/decorative" val="1"/>
              </a:ext>
            </a:extLst>
          </p:cNvPr>
          <p:cNvSpPr>
            <a:spLocks noGrp="1"/>
          </p:cNvSpPr>
          <p:nvPr>
            <p:ph type="title" idx="4294967295"/>
          </p:nvPr>
        </p:nvSpPr>
        <p:spPr>
          <a:xfrm>
            <a:off x="520000" y="600000"/>
            <a:ext cx="11152000" cy="300000"/>
          </a:xfrm>
          <a:prstGeom prst="rect">
            <a:avLst/>
          </a:prstGeom>
          <a:noFill/>
          <a:ln>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FFFFFF"/>
                </a:solidFill>
                <a:effectLst/>
                <a:uLnTx/>
                <a:uFillTx/>
                <a:latin typeface="Arial"/>
                <a:ea typeface="+mn-ea"/>
                <a:cs typeface="+mn-cs"/>
              </a:rPr>
              <a:t>Test</a:t>
            </a:r>
          </a:p>
        </p:txBody>
      </p:sp>
      <p:sp>
        <p:nvSpPr>
          <p:cNvPr id="15" name="FooterTxt">
            <a:extLst>
              <a:ext uri="{FF2B5EF4-FFF2-40B4-BE49-F238E27FC236}">
                <a16:creationId xmlns:a16="http://schemas.microsoft.com/office/drawing/2014/main" id="{F281A5CB-068E-32A7-CD05-774F75B1C54C}"/>
              </a:ext>
              <a:ext uri="{C183D7F6-B498-43B3-948B-1728B52AA6E4}">
                <adec:decorative xmlns:adec="http://schemas.microsoft.com/office/drawing/2017/decorative" val="1"/>
              </a:ext>
            </a:extLst>
          </p:cNvPr>
          <p:cNvSpPr>
            <a:spLocks noGrp="1"/>
          </p:cNvSpPr>
          <p:nvPr/>
        </p:nvSpPr>
        <p:spPr>
          <a:xfrm>
            <a:off x="560000" y="6498000"/>
            <a:ext cx="11072000" cy="360000"/>
          </a:xfrm>
          <a:prstGeom prst="rect">
            <a:avLst/>
          </a:prstGeom>
          <a:noFill/>
        </p:spPr>
        <p:txBody>
          <a:bodyPr wrap="square" lIns="0" tIns="0" rIns="0" bIns="0" anchor="ctr">
            <a:noAutofit/>
          </a:bodyPr>
          <a:lstStyle/>
          <a:p>
            <a:pPr marL="0" lvl="0" indent="0" algn="r">
              <a:lnSpc>
                <a:spcPct val="110000"/>
              </a:lnSpc>
              <a:spcBef>
                <a:spcPts val="0"/>
              </a:spcBef>
              <a:buNone/>
            </a:pPr>
            <a:r>
              <a:rPr lang="en-US" sz="1200">
                <a:solidFill>
                  <a:srgbClr val="FFFFFF"/>
                </a:solidFill>
                <a:latin typeface="Arial"/>
              </a:rPr>
              <a:t>Page 19 of 20</a:t>
            </a:r>
          </a:p>
        </p:txBody>
      </p:sp>
      <p:sp>
        <p:nvSpPr>
          <p:cNvPr id="16" name="Body">
            <a:extLst>
              <a:ext uri="{FF2B5EF4-FFF2-40B4-BE49-F238E27FC236}">
                <a16:creationId xmlns:a16="http://schemas.microsoft.com/office/drawing/2014/main" id="{5CC08A9D-53BA-E12C-D7CF-8000482A0DD8}"/>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Test</a:t>
            </a:r>
          </a:p>
          <a:p>
            <a:pPr marL="0" lvl="0" indent="0" algn="l">
              <a:lnSpc>
                <a:spcPct val="110000"/>
              </a:lnSpc>
              <a:spcBef>
                <a:spcPts val="900"/>
              </a:spcBef>
              <a:buNone/>
            </a:pPr>
            <a:r>
              <a:rPr lang="en-US" dirty="0">
                <a:solidFill>
                  <a:srgbClr val="404040"/>
                </a:solidFill>
                <a:latin typeface="Arial"/>
              </a:rPr>
              <a:t>This test asks 10 questions and may take you about 15 minutes to complete.</a:t>
            </a:r>
          </a:p>
        </p:txBody>
      </p:sp>
    </p:spTree>
    <p:extLst>
      <p:ext uri="{BB962C8B-B14F-4D97-AF65-F5344CB8AC3E}">
        <p14:creationId xmlns:p14="http://schemas.microsoft.com/office/powerpoint/2010/main" val="71323121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B882B8-8299-2D3A-1338-621CF7988113}"/>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7A5E0487-1288-AA59-992B-BFB5F4C95BAB}"/>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27E3CB4F-1AA2-09AD-815A-5167210866BC}"/>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D7A0BFCF-7B71-8B53-2375-1F8AF90D64A5}"/>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9301698C-102A-1C8F-3DF9-34A28075B9F9}"/>
              </a:ext>
              <a:ext uri="{C183D7F6-B498-43B3-948B-1728B52AA6E4}">
                <adec:decorative xmlns:adec="http://schemas.microsoft.com/office/drawing/2017/decorative" val="0"/>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A95B18A6-4D08-8A46-76FE-1D4D26ED9B19}"/>
              </a:ext>
              <a:ext uri="{C183D7F6-B498-43B3-948B-1728B52AA6E4}">
                <adec:decorative xmlns:adec="http://schemas.microsoft.com/office/drawing/2017/decorative" val="0"/>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Test</a:t>
            </a:r>
          </a:p>
        </p:txBody>
      </p:sp>
      <p:sp>
        <p:nvSpPr>
          <p:cNvPr id="16" name="Body">
            <a:extLst>
              <a:ext uri="{FF2B5EF4-FFF2-40B4-BE49-F238E27FC236}">
                <a16:creationId xmlns:a16="http://schemas.microsoft.com/office/drawing/2014/main" id="{C43530C8-2D26-BF0A-8B6B-285909A2C90A}"/>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Question 1 of 10</a:t>
            </a:r>
          </a:p>
          <a:p>
            <a:pPr marL="0" lvl="0" indent="0" algn="l">
              <a:lnSpc>
                <a:spcPct val="110000"/>
              </a:lnSpc>
              <a:spcBef>
                <a:spcPts val="900"/>
              </a:spcBef>
              <a:buNone/>
            </a:pPr>
            <a:r>
              <a:rPr lang="en-US" b="1" dirty="0">
                <a:solidFill>
                  <a:srgbClr val="404040"/>
                </a:solidFill>
                <a:latin typeface="Arial"/>
              </a:rPr>
              <a:t>Select the correct answer.</a:t>
            </a:r>
          </a:p>
          <a:p>
            <a:pPr marL="0" lvl="0" indent="0" algn="l">
              <a:lnSpc>
                <a:spcPct val="110000"/>
              </a:lnSpc>
              <a:spcBef>
                <a:spcPts val="900"/>
              </a:spcBef>
              <a:buNone/>
            </a:pPr>
            <a:r>
              <a:rPr lang="en-US" dirty="0">
                <a:solidFill>
                  <a:srgbClr val="404040"/>
                </a:solidFill>
                <a:latin typeface="Arial"/>
              </a:rPr>
              <a:t>After a corrective action plan is started, you must monitor the corrective actions annually to ensure they’re effective. </a:t>
            </a:r>
          </a:p>
          <a:p>
            <a:pPr marL="800100" lvl="1" indent="-342900">
              <a:lnSpc>
                <a:spcPct val="110000"/>
              </a:lnSpc>
              <a:spcBef>
                <a:spcPts val="900"/>
              </a:spcBef>
              <a:buFont typeface="+mj-lt"/>
              <a:buAutoNum type="alphaUcPeriod"/>
            </a:pPr>
            <a:r>
              <a:rPr lang="en-US" dirty="0">
                <a:solidFill>
                  <a:srgbClr val="404040"/>
                </a:solidFill>
                <a:latin typeface="Arial"/>
              </a:rPr>
              <a:t>True</a:t>
            </a:r>
          </a:p>
          <a:p>
            <a:pPr marL="800100" lvl="1" indent="-342900">
              <a:lnSpc>
                <a:spcPct val="110000"/>
              </a:lnSpc>
              <a:spcBef>
                <a:spcPts val="900"/>
              </a:spcBef>
              <a:buFont typeface="+mj-lt"/>
              <a:buAutoNum type="alphaUcPeriod"/>
            </a:pPr>
            <a:r>
              <a:rPr lang="en-US" dirty="0">
                <a:solidFill>
                  <a:srgbClr val="404040"/>
                </a:solidFill>
                <a:latin typeface="Arial"/>
              </a:rPr>
              <a:t>False</a:t>
            </a:r>
          </a:p>
        </p:txBody>
      </p:sp>
      <p:sp>
        <p:nvSpPr>
          <p:cNvPr id="3" name="Title 2">
            <a:extLst>
              <a:ext uri="{FF2B5EF4-FFF2-40B4-BE49-F238E27FC236}">
                <a16:creationId xmlns:a16="http://schemas.microsoft.com/office/drawing/2014/main" id="{AA017CA8-F4DF-FEFA-5040-00F5C58270D2}"/>
              </a:ext>
              <a:ext uri="{C183D7F6-B498-43B3-948B-1728B52AA6E4}">
                <adec:decorative xmlns:adec="http://schemas.microsoft.com/office/drawing/2017/decorative" val="1"/>
              </a:ext>
            </a:extLst>
          </p:cNvPr>
          <p:cNvSpPr txBox="1">
            <a:spLocks noGrp="1"/>
          </p:cNvSpPr>
          <p:nvPr>
            <p:ph type="title" idx="4294967295"/>
          </p:nvPr>
        </p:nvSpPr>
        <p:spPr>
          <a:xfrm>
            <a:off x="520000" y="-647372"/>
            <a:ext cx="6093068" cy="37337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F5C9E"/>
                </a:solidFill>
                <a:effectLst/>
                <a:uLnTx/>
                <a:uFillTx/>
                <a:latin typeface="Arial"/>
                <a:ea typeface="+mn-ea"/>
                <a:cs typeface="+mn-cs"/>
              </a:rPr>
              <a:t>Question 1 of 10</a:t>
            </a:r>
          </a:p>
        </p:txBody>
      </p:sp>
    </p:spTree>
    <p:extLst>
      <p:ext uri="{BB962C8B-B14F-4D97-AF65-F5344CB8AC3E}">
        <p14:creationId xmlns:p14="http://schemas.microsoft.com/office/powerpoint/2010/main" val="2546542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B9434-5133-BB52-B7C4-6D28B96F5EE7}"/>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10DA118D-AEE9-6BD0-8B51-7DB59623EE83}"/>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85DD6EB9-990C-87EF-448D-9C588574830B}"/>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3" name="TitleTxt">
            <a:extLst>
              <a:ext uri="{FF2B5EF4-FFF2-40B4-BE49-F238E27FC236}">
                <a16:creationId xmlns:a16="http://schemas.microsoft.com/office/drawing/2014/main" id="{B8E5E62D-CE2B-F9E0-6E40-05AE09F6BC95}"/>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D3176411-3961-FAAC-7F7D-7859FFAB2A18}"/>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Test</a:t>
            </a:r>
          </a:p>
        </p:txBody>
      </p:sp>
      <p:sp>
        <p:nvSpPr>
          <p:cNvPr id="16" name="Body">
            <a:extLst>
              <a:ext uri="{FF2B5EF4-FFF2-40B4-BE49-F238E27FC236}">
                <a16:creationId xmlns:a16="http://schemas.microsoft.com/office/drawing/2014/main" id="{15583656-3848-D815-F41D-4FCD46CC1623}"/>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Question 1 of 10</a:t>
            </a:r>
          </a:p>
          <a:p>
            <a:pPr lvl="0">
              <a:lnSpc>
                <a:spcPct val="110000"/>
              </a:lnSpc>
              <a:spcBef>
                <a:spcPts val="900"/>
              </a:spcBef>
            </a:pPr>
            <a:r>
              <a:rPr lang="en-US" b="1" dirty="0">
                <a:solidFill>
                  <a:srgbClr val="404040"/>
                </a:solidFill>
                <a:latin typeface="Arial"/>
              </a:rPr>
              <a:t>Select the correct answer.</a:t>
            </a:r>
          </a:p>
          <a:p>
            <a:pPr lvl="0">
              <a:lnSpc>
                <a:spcPct val="110000"/>
              </a:lnSpc>
              <a:spcBef>
                <a:spcPts val="900"/>
              </a:spcBef>
            </a:pPr>
            <a:r>
              <a:rPr lang="en-US" dirty="0">
                <a:solidFill>
                  <a:srgbClr val="404040"/>
                </a:solidFill>
                <a:latin typeface="Arial"/>
              </a:rPr>
              <a:t>After a corrective action plan is started, you must monitor the corrective actions annually to ensure they’re effective. </a:t>
            </a:r>
          </a:p>
          <a:p>
            <a:pPr marL="800100" lvl="1" indent="-342900">
              <a:lnSpc>
                <a:spcPct val="110000"/>
              </a:lnSpc>
              <a:spcBef>
                <a:spcPts val="900"/>
              </a:spcBef>
              <a:buFont typeface="+mj-lt"/>
              <a:buAutoNum type="alphaUcPeriod"/>
            </a:pPr>
            <a:r>
              <a:rPr lang="en-US" dirty="0">
                <a:solidFill>
                  <a:srgbClr val="404040"/>
                </a:solidFill>
                <a:latin typeface="Arial"/>
              </a:rPr>
              <a:t>True</a:t>
            </a:r>
          </a:p>
          <a:p>
            <a:pPr marL="800100" lvl="1" indent="-342900">
              <a:lnSpc>
                <a:spcPct val="110000"/>
              </a:lnSpc>
              <a:spcBef>
                <a:spcPts val="900"/>
              </a:spcBef>
              <a:buFont typeface="+mj-lt"/>
              <a:buAutoNum type="alphaUcPeriod"/>
            </a:pPr>
            <a:r>
              <a:rPr lang="en-US" b="1" dirty="0">
                <a:solidFill>
                  <a:srgbClr val="404040"/>
                </a:solidFill>
                <a:latin typeface="Arial"/>
              </a:rPr>
              <a:t>False</a:t>
            </a:r>
          </a:p>
          <a:p>
            <a:pPr>
              <a:lnSpc>
                <a:spcPct val="110000"/>
              </a:lnSpc>
              <a:spcBef>
                <a:spcPts val="900"/>
              </a:spcBef>
            </a:pPr>
            <a:r>
              <a:rPr lang="en-US" dirty="0">
                <a:solidFill>
                  <a:srgbClr val="404040"/>
                </a:solidFill>
                <a:latin typeface="Arial"/>
              </a:rPr>
              <a:t>Correct answer: B. False.</a:t>
            </a:r>
          </a:p>
          <a:p>
            <a:pPr>
              <a:lnSpc>
                <a:spcPct val="110000"/>
              </a:lnSpc>
              <a:spcBef>
                <a:spcPts val="900"/>
              </a:spcBef>
            </a:pPr>
            <a:endParaRPr lang="en-US" dirty="0">
              <a:solidFill>
                <a:srgbClr val="404040"/>
              </a:solidFill>
              <a:latin typeface="Arial"/>
            </a:endParaRPr>
          </a:p>
        </p:txBody>
      </p:sp>
      <p:sp>
        <p:nvSpPr>
          <p:cNvPr id="2" name="FooterBar">
            <a:extLst>
              <a:ext uri="{FF2B5EF4-FFF2-40B4-BE49-F238E27FC236}">
                <a16:creationId xmlns:a16="http://schemas.microsoft.com/office/drawing/2014/main" id="{6CBC04A4-F528-2D4E-52B3-079D75767C30}"/>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3" name="Title 2">
            <a:extLst>
              <a:ext uri="{FF2B5EF4-FFF2-40B4-BE49-F238E27FC236}">
                <a16:creationId xmlns:a16="http://schemas.microsoft.com/office/drawing/2014/main" id="{17CD8B72-3DCC-888A-9B70-C8C1751E44C0}"/>
              </a:ext>
              <a:ext uri="{C183D7F6-B498-43B3-948B-1728B52AA6E4}">
                <adec:decorative xmlns:adec="http://schemas.microsoft.com/office/drawing/2017/decorative" val="1"/>
              </a:ext>
            </a:extLst>
          </p:cNvPr>
          <p:cNvSpPr txBox="1">
            <a:spLocks noGrp="1"/>
          </p:cNvSpPr>
          <p:nvPr>
            <p:ph type="title" idx="4294967295"/>
          </p:nvPr>
        </p:nvSpPr>
        <p:spPr>
          <a:xfrm>
            <a:off x="520000" y="-647372"/>
            <a:ext cx="6093068" cy="37337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F5C9E"/>
                </a:solidFill>
                <a:effectLst/>
                <a:uLnTx/>
                <a:uFillTx/>
                <a:latin typeface="Arial"/>
                <a:ea typeface="+mn-ea"/>
                <a:cs typeface="+mn-cs"/>
              </a:rPr>
              <a:t>Question 1 of 10 – correct answer</a:t>
            </a:r>
          </a:p>
        </p:txBody>
      </p:sp>
    </p:spTree>
    <p:extLst>
      <p:ext uri="{BB962C8B-B14F-4D97-AF65-F5344CB8AC3E}">
        <p14:creationId xmlns:p14="http://schemas.microsoft.com/office/powerpoint/2010/main" val="179183712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168485-3127-E908-8205-2450A84DDBC4}"/>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00424A8F-1691-6002-2D97-3167E5DD52BD}"/>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E6ED054A-46B7-418B-3FAA-636198E48C4E}"/>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3B88CE45-C004-7966-EA10-ED2DA789F401}"/>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0F994B27-F145-28F2-B5A7-12D6D103ADDB}"/>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CC93F808-E786-093D-9361-C8E00ED1D7CF}"/>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Test</a:t>
            </a:r>
          </a:p>
        </p:txBody>
      </p:sp>
      <p:sp>
        <p:nvSpPr>
          <p:cNvPr id="16" name="Body">
            <a:extLst>
              <a:ext uri="{FF2B5EF4-FFF2-40B4-BE49-F238E27FC236}">
                <a16:creationId xmlns:a16="http://schemas.microsoft.com/office/drawing/2014/main" id="{28B6D9CA-9390-7456-7E8C-3A28BA49C6BE}"/>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Question 2 of 10</a:t>
            </a:r>
          </a:p>
          <a:p>
            <a:pPr marL="0" lvl="0" indent="0" algn="l">
              <a:lnSpc>
                <a:spcPct val="110000"/>
              </a:lnSpc>
              <a:spcBef>
                <a:spcPts val="900"/>
              </a:spcBef>
              <a:buNone/>
            </a:pPr>
            <a:r>
              <a:rPr lang="en-US" b="1" dirty="0">
                <a:solidFill>
                  <a:srgbClr val="404040"/>
                </a:solidFill>
                <a:latin typeface="Arial"/>
              </a:rPr>
              <a:t>Select the best answer.</a:t>
            </a:r>
          </a:p>
          <a:p>
            <a:pPr marL="0" lvl="0" indent="0" algn="l">
              <a:lnSpc>
                <a:spcPct val="110000"/>
              </a:lnSpc>
              <a:spcBef>
                <a:spcPts val="900"/>
              </a:spcBef>
              <a:buNone/>
            </a:pPr>
            <a:r>
              <a:rPr lang="en-US" dirty="0">
                <a:solidFill>
                  <a:srgbClr val="404040"/>
                </a:solidFill>
                <a:latin typeface="Arial"/>
              </a:rPr>
              <a:t>Ways to report potential fraud, waste, and abuse (FWA) include: </a:t>
            </a:r>
          </a:p>
          <a:p>
            <a:pPr marL="800100" lvl="1" indent="-342900">
              <a:lnSpc>
                <a:spcPct val="110000"/>
              </a:lnSpc>
              <a:spcBef>
                <a:spcPts val="900"/>
              </a:spcBef>
              <a:buFont typeface="+mj-lt"/>
              <a:buAutoNum type="alphaUcPeriod"/>
            </a:pPr>
            <a:r>
              <a:rPr lang="en-US" dirty="0">
                <a:solidFill>
                  <a:srgbClr val="404040"/>
                </a:solidFill>
                <a:latin typeface="Arial"/>
              </a:rPr>
              <a:t>Phone hotlines</a:t>
            </a:r>
          </a:p>
          <a:p>
            <a:pPr marL="800100" lvl="1" indent="-342900">
              <a:lnSpc>
                <a:spcPct val="110000"/>
              </a:lnSpc>
              <a:spcBef>
                <a:spcPts val="900"/>
              </a:spcBef>
              <a:buFont typeface="+mj-lt"/>
              <a:buAutoNum type="alphaUcPeriod"/>
            </a:pPr>
            <a:r>
              <a:rPr lang="en-US" dirty="0">
                <a:solidFill>
                  <a:srgbClr val="404040"/>
                </a:solidFill>
                <a:latin typeface="Arial"/>
              </a:rPr>
              <a:t>Mail drops</a:t>
            </a:r>
          </a:p>
          <a:p>
            <a:pPr marL="800100" lvl="1" indent="-342900">
              <a:lnSpc>
                <a:spcPct val="110000"/>
              </a:lnSpc>
              <a:spcBef>
                <a:spcPts val="900"/>
              </a:spcBef>
              <a:buFont typeface="+mj-lt"/>
              <a:buAutoNum type="alphaUcPeriod"/>
            </a:pPr>
            <a:r>
              <a:rPr lang="en-US" dirty="0">
                <a:solidFill>
                  <a:srgbClr val="404040"/>
                </a:solidFill>
                <a:latin typeface="Arial"/>
              </a:rPr>
              <a:t>In-person reporting to compliance department or supervisor</a:t>
            </a:r>
          </a:p>
          <a:p>
            <a:pPr marL="800100" lvl="1" indent="-342900">
              <a:lnSpc>
                <a:spcPct val="110000"/>
              </a:lnSpc>
              <a:spcBef>
                <a:spcPts val="900"/>
              </a:spcBef>
              <a:buFont typeface="+mj-lt"/>
              <a:buAutoNum type="alphaUcPeriod"/>
            </a:pPr>
            <a:r>
              <a:rPr lang="en-US" dirty="0">
                <a:solidFill>
                  <a:srgbClr val="404040"/>
                </a:solidFill>
                <a:latin typeface="Arial"/>
              </a:rPr>
              <a:t>Special Investigations Units (SIUs)</a:t>
            </a:r>
          </a:p>
          <a:p>
            <a:pPr marL="800100" lvl="1" indent="-342900">
              <a:lnSpc>
                <a:spcPct val="110000"/>
              </a:lnSpc>
              <a:spcBef>
                <a:spcPts val="900"/>
              </a:spcBef>
              <a:buFont typeface="+mj-lt"/>
              <a:buAutoNum type="alphaUcPeriod"/>
            </a:pPr>
            <a:r>
              <a:rPr lang="en-US" dirty="0">
                <a:solidFill>
                  <a:srgbClr val="404040"/>
                </a:solidFill>
                <a:latin typeface="Arial"/>
              </a:rPr>
              <a:t>All the above</a:t>
            </a:r>
          </a:p>
        </p:txBody>
      </p:sp>
      <p:sp>
        <p:nvSpPr>
          <p:cNvPr id="2" name="Title 2">
            <a:extLst>
              <a:ext uri="{FF2B5EF4-FFF2-40B4-BE49-F238E27FC236}">
                <a16:creationId xmlns:a16="http://schemas.microsoft.com/office/drawing/2014/main" id="{902867F4-973A-CF00-9EFF-B6121645926A}"/>
              </a:ext>
              <a:ext uri="{C183D7F6-B498-43B3-948B-1728B52AA6E4}">
                <adec:decorative xmlns:adec="http://schemas.microsoft.com/office/drawing/2017/decorative" val="1"/>
              </a:ext>
            </a:extLst>
          </p:cNvPr>
          <p:cNvSpPr txBox="1">
            <a:spLocks noGrp="1"/>
          </p:cNvSpPr>
          <p:nvPr>
            <p:ph type="title" idx="4294967295"/>
          </p:nvPr>
        </p:nvSpPr>
        <p:spPr>
          <a:xfrm>
            <a:off x="520000" y="-647372"/>
            <a:ext cx="6093068" cy="37337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F5C9E"/>
                </a:solidFill>
                <a:effectLst/>
                <a:uLnTx/>
                <a:uFillTx/>
                <a:latin typeface="Arial"/>
                <a:ea typeface="+mj-ea"/>
                <a:cs typeface="+mj-cs"/>
              </a:rPr>
              <a:t>Question 2 of 10</a:t>
            </a:r>
          </a:p>
        </p:txBody>
      </p:sp>
    </p:spTree>
    <p:extLst>
      <p:ext uri="{BB962C8B-B14F-4D97-AF65-F5344CB8AC3E}">
        <p14:creationId xmlns:p14="http://schemas.microsoft.com/office/powerpoint/2010/main" val="337568589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E5638F-53A1-4C25-2302-725E154EC9F7}"/>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7CC4820A-80F4-E60C-5897-34925DC605D8}"/>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32269F79-0D39-7354-2EC4-CF2301CA1151}"/>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2A1E1990-84C3-BB08-161F-B4B0EACF2F9A}"/>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434C2DBE-D198-5B8C-9877-88E29C7FB967}"/>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9FDC4E9B-4656-76F9-7FC2-5B9B880D3488}"/>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Test</a:t>
            </a:r>
          </a:p>
        </p:txBody>
      </p:sp>
      <p:sp>
        <p:nvSpPr>
          <p:cNvPr id="16" name="Body">
            <a:extLst>
              <a:ext uri="{FF2B5EF4-FFF2-40B4-BE49-F238E27FC236}">
                <a16:creationId xmlns:a16="http://schemas.microsoft.com/office/drawing/2014/main" id="{34D661A8-6E0B-EA54-731E-F28E5CBEBEDD}"/>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Question 2 of 10</a:t>
            </a:r>
          </a:p>
          <a:p>
            <a:pPr lvl="0">
              <a:lnSpc>
                <a:spcPct val="110000"/>
              </a:lnSpc>
              <a:spcBef>
                <a:spcPts val="900"/>
              </a:spcBef>
            </a:pPr>
            <a:r>
              <a:rPr lang="en-US" b="1" dirty="0">
                <a:solidFill>
                  <a:srgbClr val="404040"/>
                </a:solidFill>
                <a:latin typeface="Arial"/>
              </a:rPr>
              <a:t>Select the best answer.</a:t>
            </a:r>
          </a:p>
          <a:p>
            <a:pPr lvl="0">
              <a:lnSpc>
                <a:spcPct val="110000"/>
              </a:lnSpc>
              <a:spcBef>
                <a:spcPts val="900"/>
              </a:spcBef>
            </a:pPr>
            <a:r>
              <a:rPr lang="en-US" dirty="0">
                <a:solidFill>
                  <a:srgbClr val="404040"/>
                </a:solidFill>
                <a:latin typeface="Arial"/>
              </a:rPr>
              <a:t>Ways to report potential fraud, waste, and abuse (FWA) include: </a:t>
            </a:r>
          </a:p>
          <a:p>
            <a:pPr marL="800100" lvl="1" indent="-342900">
              <a:lnSpc>
                <a:spcPct val="110000"/>
              </a:lnSpc>
              <a:spcBef>
                <a:spcPts val="900"/>
              </a:spcBef>
              <a:buFont typeface="+mj-lt"/>
              <a:buAutoNum type="alphaUcPeriod"/>
            </a:pPr>
            <a:r>
              <a:rPr lang="en-US" dirty="0">
                <a:solidFill>
                  <a:srgbClr val="404040"/>
                </a:solidFill>
                <a:latin typeface="Arial"/>
              </a:rPr>
              <a:t>Phone hotlines</a:t>
            </a:r>
          </a:p>
          <a:p>
            <a:pPr marL="800100" lvl="1" indent="-342900">
              <a:lnSpc>
                <a:spcPct val="110000"/>
              </a:lnSpc>
              <a:spcBef>
                <a:spcPts val="900"/>
              </a:spcBef>
              <a:buFont typeface="+mj-lt"/>
              <a:buAutoNum type="alphaUcPeriod"/>
            </a:pPr>
            <a:r>
              <a:rPr lang="en-US" dirty="0">
                <a:solidFill>
                  <a:srgbClr val="404040"/>
                </a:solidFill>
                <a:latin typeface="Arial"/>
              </a:rPr>
              <a:t>Mail drops</a:t>
            </a:r>
          </a:p>
          <a:p>
            <a:pPr marL="800100" lvl="1" indent="-342900">
              <a:lnSpc>
                <a:spcPct val="110000"/>
              </a:lnSpc>
              <a:spcBef>
                <a:spcPts val="900"/>
              </a:spcBef>
              <a:buFont typeface="+mj-lt"/>
              <a:buAutoNum type="alphaUcPeriod"/>
            </a:pPr>
            <a:r>
              <a:rPr lang="en-US" dirty="0">
                <a:solidFill>
                  <a:srgbClr val="404040"/>
                </a:solidFill>
                <a:latin typeface="Arial"/>
              </a:rPr>
              <a:t>In-person reporting to compliance department or supervisor</a:t>
            </a:r>
          </a:p>
          <a:p>
            <a:pPr marL="800100" lvl="1" indent="-342900">
              <a:lnSpc>
                <a:spcPct val="110000"/>
              </a:lnSpc>
              <a:spcBef>
                <a:spcPts val="900"/>
              </a:spcBef>
              <a:buFont typeface="+mj-lt"/>
              <a:buAutoNum type="alphaUcPeriod"/>
            </a:pPr>
            <a:r>
              <a:rPr lang="en-US" dirty="0">
                <a:solidFill>
                  <a:srgbClr val="404040"/>
                </a:solidFill>
                <a:latin typeface="Arial"/>
              </a:rPr>
              <a:t>Special Investigations Units (SIUs)</a:t>
            </a:r>
          </a:p>
          <a:p>
            <a:pPr marL="800100" lvl="1" indent="-342900">
              <a:lnSpc>
                <a:spcPct val="110000"/>
              </a:lnSpc>
              <a:spcBef>
                <a:spcPts val="900"/>
              </a:spcBef>
              <a:buFont typeface="+mj-lt"/>
              <a:buAutoNum type="alphaUcPeriod"/>
            </a:pPr>
            <a:r>
              <a:rPr lang="en-US" b="1" dirty="0">
                <a:solidFill>
                  <a:srgbClr val="404040"/>
                </a:solidFill>
                <a:latin typeface="Arial"/>
              </a:rPr>
              <a:t>All the above</a:t>
            </a:r>
          </a:p>
          <a:p>
            <a:pPr>
              <a:lnSpc>
                <a:spcPct val="110000"/>
              </a:lnSpc>
              <a:spcBef>
                <a:spcPts val="900"/>
              </a:spcBef>
            </a:pPr>
            <a:r>
              <a:rPr lang="en-US" dirty="0">
                <a:solidFill>
                  <a:srgbClr val="404040"/>
                </a:solidFill>
                <a:latin typeface="Arial"/>
              </a:rPr>
              <a:t>Correct answer: E. All the above.</a:t>
            </a:r>
          </a:p>
          <a:p>
            <a:pPr>
              <a:lnSpc>
                <a:spcPct val="110000"/>
              </a:lnSpc>
              <a:spcBef>
                <a:spcPts val="900"/>
              </a:spcBef>
            </a:pPr>
            <a:endParaRPr lang="en-US" dirty="0">
              <a:solidFill>
                <a:srgbClr val="404040"/>
              </a:solidFill>
              <a:latin typeface="Arial"/>
            </a:endParaRPr>
          </a:p>
        </p:txBody>
      </p:sp>
      <p:sp>
        <p:nvSpPr>
          <p:cNvPr id="2" name="Title 2">
            <a:extLst>
              <a:ext uri="{FF2B5EF4-FFF2-40B4-BE49-F238E27FC236}">
                <a16:creationId xmlns:a16="http://schemas.microsoft.com/office/drawing/2014/main" id="{F465F452-3CA1-97A6-4677-F301E6BB71B6}"/>
              </a:ext>
              <a:ext uri="{C183D7F6-B498-43B3-948B-1728B52AA6E4}">
                <adec:decorative xmlns:adec="http://schemas.microsoft.com/office/drawing/2017/decorative" val="1"/>
              </a:ext>
            </a:extLst>
          </p:cNvPr>
          <p:cNvSpPr txBox="1">
            <a:spLocks noGrp="1"/>
          </p:cNvSpPr>
          <p:nvPr>
            <p:ph type="title" idx="4294967295"/>
          </p:nvPr>
        </p:nvSpPr>
        <p:spPr>
          <a:xfrm>
            <a:off x="520000" y="-647372"/>
            <a:ext cx="6093068" cy="37337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F5C9E"/>
                </a:solidFill>
                <a:effectLst/>
                <a:uLnTx/>
                <a:uFillTx/>
                <a:latin typeface="Arial"/>
                <a:ea typeface="+mj-ea"/>
                <a:cs typeface="+mj-cs"/>
              </a:rPr>
              <a:t>Question 2 of 10 </a:t>
            </a:r>
            <a:r>
              <a:rPr kumimoji="0" lang="en-US" sz="1800" b="1" i="0" u="none" strike="noStrike" kern="1200" cap="none" spc="0" normalizeH="0" baseline="0" noProof="0" dirty="0">
                <a:ln>
                  <a:noFill/>
                </a:ln>
                <a:solidFill>
                  <a:srgbClr val="1F5C9E"/>
                </a:solidFill>
                <a:effectLst/>
                <a:uLnTx/>
                <a:uFillTx/>
                <a:latin typeface="Arial"/>
                <a:ea typeface="+mn-ea"/>
                <a:cs typeface="+mn-cs"/>
              </a:rPr>
              <a:t>– correct answer</a:t>
            </a:r>
          </a:p>
        </p:txBody>
      </p:sp>
    </p:spTree>
    <p:extLst>
      <p:ext uri="{BB962C8B-B14F-4D97-AF65-F5344CB8AC3E}">
        <p14:creationId xmlns:p14="http://schemas.microsoft.com/office/powerpoint/2010/main" val="208323729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19BDDE-F707-97D8-DA4F-794D7E26C587}"/>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BBF0AEBD-169D-EAFA-461D-B5EA0ED3261D}"/>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96537FFC-E735-165D-89C5-3A822BB5C3E1}"/>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7AB41885-402F-7708-CC92-08F0DB697D1B}"/>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299CD1F3-E014-E646-23D3-B5A42BA2E91B}"/>
              </a:ext>
              <a:ext uri="{C183D7F6-B498-43B3-948B-1728B52AA6E4}">
                <adec:decorative xmlns:adec="http://schemas.microsoft.com/office/drawing/2017/decorative" val="1"/>
              </a:ext>
            </a:extLst>
          </p:cNvPr>
          <p:cNvSpPr>
            <a:spLocks/>
          </p:cNvSpPr>
          <p:nvPr/>
        </p:nvSpPr>
        <p:spPr>
          <a:xfrm>
            <a:off x="520000" y="0"/>
            <a:ext cx="11152000" cy="600000"/>
          </a:xfrm>
          <a:prstGeom prst="rect">
            <a:avLst/>
          </a:prstGeom>
          <a:noFill/>
        </p:spPr>
        <p:txBody>
          <a:bodyPr wrap="square" lIns="0" tIns="0" rIns="0" bIns="0" anchor="ctr">
            <a:no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Arial"/>
                <a:ea typeface="+mn-ea"/>
                <a:cs typeface="+mn-cs"/>
              </a:rPr>
              <a:t>Combating Medicare Par3ts C &amp; D Fraud, Waste &amp; Abuse</a:t>
            </a:r>
          </a:p>
        </p:txBody>
      </p:sp>
      <p:sp>
        <p:nvSpPr>
          <p:cNvPr id="14" name="SectionTxt">
            <a:extLst>
              <a:ext uri="{FF2B5EF4-FFF2-40B4-BE49-F238E27FC236}">
                <a16:creationId xmlns:a16="http://schemas.microsoft.com/office/drawing/2014/main" id="{25BB604D-2C52-773F-5C77-27C621510B53}"/>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Test</a:t>
            </a:r>
          </a:p>
        </p:txBody>
      </p:sp>
      <p:sp>
        <p:nvSpPr>
          <p:cNvPr id="16" name="Body">
            <a:extLst>
              <a:ext uri="{FF2B5EF4-FFF2-40B4-BE49-F238E27FC236}">
                <a16:creationId xmlns:a16="http://schemas.microsoft.com/office/drawing/2014/main" id="{606A9AEE-ED04-CFB2-BF50-27B5E34E9738}"/>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Question 3 of 10</a:t>
            </a:r>
          </a:p>
          <a:p>
            <a:pPr marL="0" lvl="0" indent="0" algn="l">
              <a:lnSpc>
                <a:spcPct val="110000"/>
              </a:lnSpc>
              <a:spcBef>
                <a:spcPts val="900"/>
              </a:spcBef>
              <a:buNone/>
            </a:pPr>
            <a:r>
              <a:rPr lang="en-US" b="1" dirty="0">
                <a:solidFill>
                  <a:srgbClr val="404040"/>
                </a:solidFill>
                <a:latin typeface="Arial"/>
              </a:rPr>
              <a:t>Select the correct answer.</a:t>
            </a:r>
          </a:p>
          <a:p>
            <a:pPr marL="0" lvl="0" indent="0" algn="l">
              <a:lnSpc>
                <a:spcPct val="110000"/>
              </a:lnSpc>
              <a:spcBef>
                <a:spcPts val="900"/>
              </a:spcBef>
              <a:buNone/>
            </a:pPr>
            <a:r>
              <a:rPr lang="en-US" dirty="0">
                <a:solidFill>
                  <a:srgbClr val="404040"/>
                </a:solidFill>
                <a:latin typeface="Arial"/>
              </a:rPr>
              <a:t>Any person who knowingly submits false claims to the government is liable for 5 times the government’s damages caused by the violator plus a penalty. </a:t>
            </a:r>
          </a:p>
          <a:p>
            <a:pPr marL="800100" lvl="1" indent="-342900">
              <a:lnSpc>
                <a:spcPct val="110000"/>
              </a:lnSpc>
              <a:spcBef>
                <a:spcPts val="900"/>
              </a:spcBef>
              <a:buFont typeface="+mj-lt"/>
              <a:buAutoNum type="alphaUcPeriod"/>
            </a:pPr>
            <a:r>
              <a:rPr lang="en-US" dirty="0">
                <a:solidFill>
                  <a:srgbClr val="404040"/>
                </a:solidFill>
                <a:latin typeface="Arial"/>
              </a:rPr>
              <a:t>True</a:t>
            </a:r>
          </a:p>
          <a:p>
            <a:pPr marL="800100" lvl="1" indent="-342900">
              <a:lnSpc>
                <a:spcPct val="110000"/>
              </a:lnSpc>
              <a:spcBef>
                <a:spcPts val="900"/>
              </a:spcBef>
              <a:buFont typeface="+mj-lt"/>
              <a:buAutoNum type="alphaUcPeriod"/>
            </a:pPr>
            <a:r>
              <a:rPr lang="en-US" dirty="0">
                <a:solidFill>
                  <a:srgbClr val="404040"/>
                </a:solidFill>
                <a:latin typeface="Arial"/>
              </a:rPr>
              <a:t>False</a:t>
            </a:r>
          </a:p>
        </p:txBody>
      </p:sp>
      <p:sp>
        <p:nvSpPr>
          <p:cNvPr id="2" name="Title 2">
            <a:extLst>
              <a:ext uri="{FF2B5EF4-FFF2-40B4-BE49-F238E27FC236}">
                <a16:creationId xmlns:a16="http://schemas.microsoft.com/office/drawing/2014/main" id="{17AB228F-6413-31EE-AAB7-D6F2F12DA2BA}"/>
              </a:ext>
              <a:ext uri="{C183D7F6-B498-43B3-948B-1728B52AA6E4}">
                <adec:decorative xmlns:adec="http://schemas.microsoft.com/office/drawing/2017/decorative" val="1"/>
              </a:ext>
            </a:extLst>
          </p:cNvPr>
          <p:cNvSpPr txBox="1">
            <a:spLocks noGrp="1"/>
          </p:cNvSpPr>
          <p:nvPr>
            <p:ph type="title" idx="4294967295"/>
          </p:nvPr>
        </p:nvSpPr>
        <p:spPr>
          <a:xfrm>
            <a:off x="520000" y="-647372"/>
            <a:ext cx="6093068" cy="37337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F5C9E"/>
                </a:solidFill>
                <a:effectLst/>
                <a:uLnTx/>
                <a:uFillTx/>
                <a:latin typeface="Arial"/>
                <a:ea typeface="+mj-ea"/>
                <a:cs typeface="+mj-cs"/>
              </a:rPr>
              <a:t>Question 3 of 10</a:t>
            </a:r>
          </a:p>
        </p:txBody>
      </p:sp>
    </p:spTree>
    <p:extLst>
      <p:ext uri="{BB962C8B-B14F-4D97-AF65-F5344CB8AC3E}">
        <p14:creationId xmlns:p14="http://schemas.microsoft.com/office/powerpoint/2010/main" val="68564270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0821D-CC7D-856D-A7C7-9780B7749CDE}"/>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015AE06A-2B74-766F-C092-4C3B870AA601}"/>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5D398BA6-005C-BFE0-7BC5-F1244B18FCB1}"/>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B8C507DD-38C3-8180-7054-698E1BC59878}"/>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E30B6C40-997D-D742-3636-89FF38E28B70}"/>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247939A4-C4BC-7079-F507-9D4F93A8C15D}"/>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Test</a:t>
            </a:r>
          </a:p>
        </p:txBody>
      </p:sp>
      <p:sp>
        <p:nvSpPr>
          <p:cNvPr id="16" name="Body">
            <a:extLst>
              <a:ext uri="{FF2B5EF4-FFF2-40B4-BE49-F238E27FC236}">
                <a16:creationId xmlns:a16="http://schemas.microsoft.com/office/drawing/2014/main" id="{33A4C9A3-2601-E9F7-6CA9-BA6F5F9FBA03}"/>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Question 3 of 10</a:t>
            </a:r>
          </a:p>
          <a:p>
            <a:pPr lvl="0">
              <a:lnSpc>
                <a:spcPct val="110000"/>
              </a:lnSpc>
              <a:spcBef>
                <a:spcPts val="900"/>
              </a:spcBef>
            </a:pPr>
            <a:r>
              <a:rPr lang="en-US" b="1" dirty="0">
                <a:solidFill>
                  <a:srgbClr val="404040"/>
                </a:solidFill>
                <a:latin typeface="Arial"/>
              </a:rPr>
              <a:t>Select the correct answer.</a:t>
            </a:r>
          </a:p>
          <a:p>
            <a:pPr lvl="0">
              <a:lnSpc>
                <a:spcPct val="110000"/>
              </a:lnSpc>
              <a:spcBef>
                <a:spcPts val="900"/>
              </a:spcBef>
            </a:pPr>
            <a:r>
              <a:rPr lang="en-US" dirty="0">
                <a:solidFill>
                  <a:srgbClr val="404040"/>
                </a:solidFill>
                <a:latin typeface="Arial"/>
              </a:rPr>
              <a:t>Any person who knowingly submits false claims to the government is liable for 5 times the government’s damages caused by the violator plus a penalty. </a:t>
            </a:r>
          </a:p>
          <a:p>
            <a:pPr marL="800100" lvl="1" indent="-342900">
              <a:lnSpc>
                <a:spcPct val="110000"/>
              </a:lnSpc>
              <a:spcBef>
                <a:spcPts val="900"/>
              </a:spcBef>
              <a:buFont typeface="+mj-lt"/>
              <a:buAutoNum type="alphaUcPeriod"/>
            </a:pPr>
            <a:r>
              <a:rPr lang="en-US" dirty="0">
                <a:solidFill>
                  <a:srgbClr val="404040"/>
                </a:solidFill>
                <a:latin typeface="Arial"/>
              </a:rPr>
              <a:t>True</a:t>
            </a:r>
          </a:p>
          <a:p>
            <a:pPr marL="800100" lvl="1" indent="-342900">
              <a:lnSpc>
                <a:spcPct val="110000"/>
              </a:lnSpc>
              <a:spcBef>
                <a:spcPts val="900"/>
              </a:spcBef>
              <a:buFont typeface="+mj-lt"/>
              <a:buAutoNum type="alphaUcPeriod"/>
            </a:pPr>
            <a:r>
              <a:rPr lang="en-US" b="1" dirty="0">
                <a:solidFill>
                  <a:srgbClr val="404040"/>
                </a:solidFill>
                <a:latin typeface="Arial"/>
              </a:rPr>
              <a:t>False</a:t>
            </a:r>
          </a:p>
          <a:p>
            <a:pPr>
              <a:lnSpc>
                <a:spcPct val="110000"/>
              </a:lnSpc>
              <a:spcBef>
                <a:spcPts val="900"/>
              </a:spcBef>
            </a:pPr>
            <a:r>
              <a:rPr lang="en-US" dirty="0">
                <a:solidFill>
                  <a:srgbClr val="404040"/>
                </a:solidFill>
                <a:latin typeface="Arial"/>
              </a:rPr>
              <a:t>Correct answer: B. False.</a:t>
            </a:r>
          </a:p>
          <a:p>
            <a:pPr>
              <a:lnSpc>
                <a:spcPct val="110000"/>
              </a:lnSpc>
              <a:spcBef>
                <a:spcPts val="900"/>
              </a:spcBef>
            </a:pPr>
            <a:endParaRPr lang="en-US" dirty="0">
              <a:solidFill>
                <a:srgbClr val="404040"/>
              </a:solidFill>
              <a:latin typeface="Arial"/>
            </a:endParaRPr>
          </a:p>
        </p:txBody>
      </p:sp>
      <p:sp>
        <p:nvSpPr>
          <p:cNvPr id="2" name="Title 2">
            <a:extLst>
              <a:ext uri="{FF2B5EF4-FFF2-40B4-BE49-F238E27FC236}">
                <a16:creationId xmlns:a16="http://schemas.microsoft.com/office/drawing/2014/main" id="{175F2FDA-8080-F9EB-164B-6C2C79F6796C}"/>
              </a:ext>
              <a:ext uri="{C183D7F6-B498-43B3-948B-1728B52AA6E4}">
                <adec:decorative xmlns:adec="http://schemas.microsoft.com/office/drawing/2017/decorative" val="1"/>
              </a:ext>
            </a:extLst>
          </p:cNvPr>
          <p:cNvSpPr txBox="1">
            <a:spLocks noGrp="1"/>
          </p:cNvSpPr>
          <p:nvPr>
            <p:ph type="title" idx="4294967295"/>
          </p:nvPr>
        </p:nvSpPr>
        <p:spPr>
          <a:xfrm>
            <a:off x="520000" y="-647372"/>
            <a:ext cx="6093068" cy="37337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F5C9E"/>
                </a:solidFill>
                <a:effectLst/>
                <a:uLnTx/>
                <a:uFillTx/>
                <a:latin typeface="Arial"/>
                <a:ea typeface="+mj-ea"/>
                <a:cs typeface="+mj-cs"/>
              </a:rPr>
              <a:t>Question 3 of 10 </a:t>
            </a:r>
            <a:r>
              <a:rPr kumimoji="0" lang="en-US" sz="1800" b="1" i="0" u="none" strike="noStrike" kern="1200" cap="none" spc="0" normalizeH="0" baseline="0" noProof="0" dirty="0">
                <a:ln>
                  <a:noFill/>
                </a:ln>
                <a:solidFill>
                  <a:srgbClr val="1F5C9E"/>
                </a:solidFill>
                <a:effectLst/>
                <a:uLnTx/>
                <a:uFillTx/>
                <a:latin typeface="Arial"/>
                <a:ea typeface="+mn-ea"/>
                <a:cs typeface="+mn-cs"/>
              </a:rPr>
              <a:t>– correct answer</a:t>
            </a:r>
          </a:p>
        </p:txBody>
      </p:sp>
    </p:spTree>
    <p:extLst>
      <p:ext uri="{BB962C8B-B14F-4D97-AF65-F5344CB8AC3E}">
        <p14:creationId xmlns:p14="http://schemas.microsoft.com/office/powerpoint/2010/main" val="381537047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3DFD5-C79D-7242-8952-EE512511E0BF}"/>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3438DE09-E4D2-1BA5-3B07-69196EF910A2}"/>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8562A3E3-4CDD-3A25-60FA-462B3D3D58BF}"/>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1B821B1D-AB4E-2CCD-A6F3-84672BBA56A3}"/>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F2E8BC88-24DD-2E71-FC77-B2CD9AFB2C67}"/>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A94207C7-EF97-FE38-3FD0-F06C47735BED}"/>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Test</a:t>
            </a:r>
          </a:p>
        </p:txBody>
      </p:sp>
      <p:sp>
        <p:nvSpPr>
          <p:cNvPr id="16" name="Body">
            <a:extLst>
              <a:ext uri="{FF2B5EF4-FFF2-40B4-BE49-F238E27FC236}">
                <a16:creationId xmlns:a16="http://schemas.microsoft.com/office/drawing/2014/main" id="{9BB2CF2A-F201-945B-7FF6-B1E13CCB11EC}"/>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Question 4 of 10</a:t>
            </a:r>
          </a:p>
          <a:p>
            <a:pPr marL="0" lvl="0" indent="0" algn="l">
              <a:lnSpc>
                <a:spcPct val="110000"/>
              </a:lnSpc>
              <a:spcBef>
                <a:spcPts val="900"/>
              </a:spcBef>
              <a:buNone/>
            </a:pPr>
            <a:r>
              <a:rPr lang="en-US" b="1" dirty="0">
                <a:solidFill>
                  <a:srgbClr val="404040"/>
                </a:solidFill>
                <a:latin typeface="Arial"/>
              </a:rPr>
              <a:t>Select the correct answer.</a:t>
            </a:r>
          </a:p>
          <a:p>
            <a:pPr marL="0" lvl="0" indent="0" algn="l">
              <a:lnSpc>
                <a:spcPct val="110000"/>
              </a:lnSpc>
              <a:spcBef>
                <a:spcPts val="900"/>
              </a:spcBef>
              <a:buNone/>
            </a:pPr>
            <a:r>
              <a:rPr lang="en-US" dirty="0">
                <a:solidFill>
                  <a:srgbClr val="404040"/>
                </a:solidFill>
                <a:latin typeface="Arial"/>
              </a:rPr>
              <a:t>These are examples of issues that should be reported to a compliance department: suspected fraud, waste, and abuse (FWA); potential health privacy violation; unethical behavior; and employee misconduct.</a:t>
            </a:r>
          </a:p>
          <a:p>
            <a:pPr marL="800100" lvl="1" indent="-342900">
              <a:lnSpc>
                <a:spcPct val="110000"/>
              </a:lnSpc>
              <a:spcBef>
                <a:spcPts val="900"/>
              </a:spcBef>
              <a:buFont typeface="+mj-lt"/>
              <a:buAutoNum type="alphaUcPeriod"/>
            </a:pPr>
            <a:r>
              <a:rPr lang="en-US" dirty="0">
                <a:solidFill>
                  <a:srgbClr val="404040"/>
                </a:solidFill>
                <a:latin typeface="Arial"/>
              </a:rPr>
              <a:t>True</a:t>
            </a:r>
          </a:p>
          <a:p>
            <a:pPr marL="800100" lvl="1" indent="-342900">
              <a:lnSpc>
                <a:spcPct val="110000"/>
              </a:lnSpc>
              <a:spcBef>
                <a:spcPts val="900"/>
              </a:spcBef>
              <a:buFont typeface="+mj-lt"/>
              <a:buAutoNum type="alphaUcPeriod"/>
            </a:pPr>
            <a:r>
              <a:rPr lang="en-US" dirty="0">
                <a:solidFill>
                  <a:srgbClr val="404040"/>
                </a:solidFill>
                <a:latin typeface="Arial"/>
              </a:rPr>
              <a:t>False</a:t>
            </a:r>
          </a:p>
        </p:txBody>
      </p:sp>
      <p:sp>
        <p:nvSpPr>
          <p:cNvPr id="2" name="Title 2">
            <a:extLst>
              <a:ext uri="{FF2B5EF4-FFF2-40B4-BE49-F238E27FC236}">
                <a16:creationId xmlns:a16="http://schemas.microsoft.com/office/drawing/2014/main" id="{14D70107-2402-0B94-164B-9EE16A83C022}"/>
              </a:ext>
              <a:ext uri="{C183D7F6-B498-43B3-948B-1728B52AA6E4}">
                <adec:decorative xmlns:adec="http://schemas.microsoft.com/office/drawing/2017/decorative" val="1"/>
              </a:ext>
            </a:extLst>
          </p:cNvPr>
          <p:cNvSpPr txBox="1">
            <a:spLocks noGrp="1"/>
          </p:cNvSpPr>
          <p:nvPr>
            <p:ph type="title" idx="4294967295"/>
          </p:nvPr>
        </p:nvSpPr>
        <p:spPr>
          <a:xfrm>
            <a:off x="520000" y="-647372"/>
            <a:ext cx="6093068" cy="37337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F5C9E"/>
                </a:solidFill>
                <a:effectLst/>
                <a:uLnTx/>
                <a:uFillTx/>
                <a:latin typeface="Arial"/>
                <a:ea typeface="+mj-ea"/>
                <a:cs typeface="+mj-cs"/>
              </a:rPr>
              <a:t>Question 4 of 10</a:t>
            </a:r>
          </a:p>
        </p:txBody>
      </p:sp>
    </p:spTree>
    <p:extLst>
      <p:ext uri="{BB962C8B-B14F-4D97-AF65-F5344CB8AC3E}">
        <p14:creationId xmlns:p14="http://schemas.microsoft.com/office/powerpoint/2010/main" val="166478569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CA588B-509B-BED3-2F86-6C7A7227D523}"/>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3A1C2DCC-160B-EE27-0994-1BBB74B67735}"/>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59BB846B-7624-C8E0-6D12-7997E0794719}"/>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F6E1888A-086B-1FB6-1492-2E838DA20E1D}"/>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BB429D98-0393-0498-1768-BE6EC1A00F8C}"/>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B168F980-AD69-D654-21F8-6FD58BFC0C3C}"/>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Test</a:t>
            </a:r>
          </a:p>
        </p:txBody>
      </p:sp>
      <p:sp>
        <p:nvSpPr>
          <p:cNvPr id="16" name="Body">
            <a:extLst>
              <a:ext uri="{FF2B5EF4-FFF2-40B4-BE49-F238E27FC236}">
                <a16:creationId xmlns:a16="http://schemas.microsoft.com/office/drawing/2014/main" id="{27CA079A-0082-E690-E0FC-6F68195B4E44}"/>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Question 4 of 10</a:t>
            </a:r>
          </a:p>
          <a:p>
            <a:pPr lvl="0">
              <a:lnSpc>
                <a:spcPct val="110000"/>
              </a:lnSpc>
              <a:spcBef>
                <a:spcPts val="900"/>
              </a:spcBef>
            </a:pPr>
            <a:r>
              <a:rPr lang="en-US" b="1" dirty="0">
                <a:solidFill>
                  <a:srgbClr val="404040"/>
                </a:solidFill>
                <a:latin typeface="Arial"/>
              </a:rPr>
              <a:t>Select the correct answer.</a:t>
            </a:r>
          </a:p>
          <a:p>
            <a:pPr lvl="0">
              <a:lnSpc>
                <a:spcPct val="110000"/>
              </a:lnSpc>
              <a:spcBef>
                <a:spcPts val="900"/>
              </a:spcBef>
            </a:pPr>
            <a:r>
              <a:rPr lang="en-US" dirty="0">
                <a:solidFill>
                  <a:srgbClr val="404040"/>
                </a:solidFill>
                <a:latin typeface="Arial"/>
              </a:rPr>
              <a:t>These are examples of issues that should be reported to a compliance department: suspected fraud, waste, and abuse (FWA); potential health privacy violation; unethical behavior; and employee misconduct.</a:t>
            </a:r>
          </a:p>
          <a:p>
            <a:pPr marL="800100" lvl="1" indent="-342900">
              <a:lnSpc>
                <a:spcPct val="110000"/>
              </a:lnSpc>
              <a:spcBef>
                <a:spcPts val="900"/>
              </a:spcBef>
              <a:buFont typeface="+mj-lt"/>
              <a:buAutoNum type="alphaUcPeriod"/>
            </a:pPr>
            <a:r>
              <a:rPr lang="en-US" b="1" dirty="0">
                <a:solidFill>
                  <a:srgbClr val="404040"/>
                </a:solidFill>
                <a:latin typeface="Arial"/>
              </a:rPr>
              <a:t>True</a:t>
            </a:r>
          </a:p>
          <a:p>
            <a:pPr marL="800100" lvl="1" indent="-342900">
              <a:lnSpc>
                <a:spcPct val="110000"/>
              </a:lnSpc>
              <a:spcBef>
                <a:spcPts val="900"/>
              </a:spcBef>
              <a:buFont typeface="+mj-lt"/>
              <a:buAutoNum type="alphaUcPeriod"/>
            </a:pPr>
            <a:r>
              <a:rPr lang="en-US" dirty="0">
                <a:solidFill>
                  <a:srgbClr val="404040"/>
                </a:solidFill>
                <a:latin typeface="Arial"/>
              </a:rPr>
              <a:t>False</a:t>
            </a:r>
          </a:p>
          <a:p>
            <a:pPr>
              <a:lnSpc>
                <a:spcPct val="110000"/>
              </a:lnSpc>
              <a:spcBef>
                <a:spcPts val="900"/>
              </a:spcBef>
            </a:pPr>
            <a:r>
              <a:rPr lang="en-US" dirty="0">
                <a:solidFill>
                  <a:srgbClr val="404040"/>
                </a:solidFill>
                <a:latin typeface="Arial"/>
              </a:rPr>
              <a:t>Correct answer: A. True.</a:t>
            </a:r>
          </a:p>
          <a:p>
            <a:pPr>
              <a:lnSpc>
                <a:spcPct val="110000"/>
              </a:lnSpc>
              <a:spcBef>
                <a:spcPts val="900"/>
              </a:spcBef>
            </a:pPr>
            <a:endParaRPr lang="en-US" dirty="0">
              <a:solidFill>
                <a:srgbClr val="404040"/>
              </a:solidFill>
              <a:latin typeface="Arial"/>
            </a:endParaRPr>
          </a:p>
        </p:txBody>
      </p:sp>
      <p:sp>
        <p:nvSpPr>
          <p:cNvPr id="2" name="Title 2">
            <a:extLst>
              <a:ext uri="{FF2B5EF4-FFF2-40B4-BE49-F238E27FC236}">
                <a16:creationId xmlns:a16="http://schemas.microsoft.com/office/drawing/2014/main" id="{C1B27642-93A0-3070-A724-DD0D1C6D62C4}"/>
              </a:ext>
              <a:ext uri="{C183D7F6-B498-43B3-948B-1728B52AA6E4}">
                <adec:decorative xmlns:adec="http://schemas.microsoft.com/office/drawing/2017/decorative" val="1"/>
              </a:ext>
            </a:extLst>
          </p:cNvPr>
          <p:cNvSpPr txBox="1">
            <a:spLocks noGrp="1"/>
          </p:cNvSpPr>
          <p:nvPr>
            <p:ph type="title" idx="4294967295"/>
          </p:nvPr>
        </p:nvSpPr>
        <p:spPr>
          <a:xfrm>
            <a:off x="520000" y="-647372"/>
            <a:ext cx="6093068" cy="37337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F5C9E"/>
                </a:solidFill>
                <a:effectLst/>
                <a:uLnTx/>
                <a:uFillTx/>
                <a:latin typeface="Arial"/>
                <a:ea typeface="+mn-ea"/>
                <a:cs typeface="+mn-cs"/>
              </a:rPr>
              <a:t>Question 4 of 10 – correct answer</a:t>
            </a:r>
          </a:p>
        </p:txBody>
      </p:sp>
    </p:spTree>
    <p:extLst>
      <p:ext uri="{BB962C8B-B14F-4D97-AF65-F5344CB8AC3E}">
        <p14:creationId xmlns:p14="http://schemas.microsoft.com/office/powerpoint/2010/main" val="190578889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56752F-4A47-FF27-7C01-5F645DB0A885}"/>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DA2D8DCB-A3F5-5ABF-A195-2AF67972359D}"/>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C7E045FD-F06D-820A-AC28-6A2EB1EB77F6}"/>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BCB3DF02-F0DB-5601-CD2A-C13EB3ED5079}"/>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88A6D28D-7C6D-87BB-723A-B798111CF8E9}"/>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7F44C68A-E778-0BFC-1742-B723F6DB42D1}"/>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Test</a:t>
            </a:r>
          </a:p>
        </p:txBody>
      </p:sp>
      <p:sp>
        <p:nvSpPr>
          <p:cNvPr id="16" name="Body">
            <a:extLst>
              <a:ext uri="{FF2B5EF4-FFF2-40B4-BE49-F238E27FC236}">
                <a16:creationId xmlns:a16="http://schemas.microsoft.com/office/drawing/2014/main" id="{D5C3984D-7554-0CDB-019C-FAA88C502417}"/>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Question 5 of 10</a:t>
            </a:r>
          </a:p>
          <a:p>
            <a:pPr marL="0" lvl="0" indent="0" algn="l">
              <a:lnSpc>
                <a:spcPct val="110000"/>
              </a:lnSpc>
              <a:spcBef>
                <a:spcPts val="900"/>
              </a:spcBef>
              <a:buNone/>
            </a:pPr>
            <a:r>
              <a:rPr lang="en-US" b="1" dirty="0">
                <a:solidFill>
                  <a:srgbClr val="404040"/>
                </a:solidFill>
                <a:latin typeface="Arial"/>
              </a:rPr>
              <a:t>Select the correct answer.</a:t>
            </a:r>
          </a:p>
          <a:p>
            <a:pPr marL="0" lvl="0" indent="0" algn="l">
              <a:lnSpc>
                <a:spcPct val="110000"/>
              </a:lnSpc>
              <a:spcBef>
                <a:spcPts val="900"/>
              </a:spcBef>
              <a:buNone/>
            </a:pPr>
            <a:r>
              <a:rPr lang="en-US" dirty="0">
                <a:solidFill>
                  <a:srgbClr val="404040"/>
                </a:solidFill>
                <a:latin typeface="Arial"/>
              </a:rPr>
              <a:t>Bribes or kickbacks of any kind for services paid under a federal health program (which includes Medicare) constitute fraud by the person making as well as the person getting them.</a:t>
            </a:r>
          </a:p>
          <a:p>
            <a:pPr marL="800100" lvl="1" indent="-342900">
              <a:lnSpc>
                <a:spcPct val="110000"/>
              </a:lnSpc>
              <a:spcBef>
                <a:spcPts val="900"/>
              </a:spcBef>
              <a:buFont typeface="+mj-lt"/>
              <a:buAutoNum type="alphaUcPeriod"/>
            </a:pPr>
            <a:r>
              <a:rPr lang="en-US" dirty="0">
                <a:solidFill>
                  <a:srgbClr val="404040"/>
                </a:solidFill>
                <a:latin typeface="Arial"/>
              </a:rPr>
              <a:t>True</a:t>
            </a:r>
          </a:p>
          <a:p>
            <a:pPr marL="800100" lvl="1" indent="-342900">
              <a:lnSpc>
                <a:spcPct val="110000"/>
              </a:lnSpc>
              <a:spcBef>
                <a:spcPts val="900"/>
              </a:spcBef>
              <a:buFont typeface="+mj-lt"/>
              <a:buAutoNum type="alphaUcPeriod"/>
            </a:pPr>
            <a:r>
              <a:rPr lang="en-US" dirty="0">
                <a:solidFill>
                  <a:srgbClr val="404040"/>
                </a:solidFill>
                <a:latin typeface="Arial"/>
              </a:rPr>
              <a:t>False</a:t>
            </a:r>
          </a:p>
        </p:txBody>
      </p:sp>
      <p:sp>
        <p:nvSpPr>
          <p:cNvPr id="2" name="Title 2">
            <a:extLst>
              <a:ext uri="{FF2B5EF4-FFF2-40B4-BE49-F238E27FC236}">
                <a16:creationId xmlns:a16="http://schemas.microsoft.com/office/drawing/2014/main" id="{6DBF032D-2F3B-349E-53F6-17F74617D6AE}"/>
              </a:ext>
              <a:ext uri="{C183D7F6-B498-43B3-948B-1728B52AA6E4}">
                <adec:decorative xmlns:adec="http://schemas.microsoft.com/office/drawing/2017/decorative" val="1"/>
              </a:ext>
            </a:extLst>
          </p:cNvPr>
          <p:cNvSpPr txBox="1">
            <a:spLocks noGrp="1"/>
          </p:cNvSpPr>
          <p:nvPr>
            <p:ph type="title" idx="4294967295"/>
          </p:nvPr>
        </p:nvSpPr>
        <p:spPr>
          <a:xfrm>
            <a:off x="520000" y="-647372"/>
            <a:ext cx="6093068" cy="37337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F5C9E"/>
                </a:solidFill>
                <a:effectLst/>
                <a:uLnTx/>
                <a:uFillTx/>
                <a:latin typeface="Arial"/>
                <a:ea typeface="+mj-ea"/>
                <a:cs typeface="+mj-cs"/>
              </a:rPr>
              <a:t>Question 5 of 10</a:t>
            </a:r>
          </a:p>
        </p:txBody>
      </p:sp>
    </p:spTree>
    <p:extLst>
      <p:ext uri="{BB962C8B-B14F-4D97-AF65-F5344CB8AC3E}">
        <p14:creationId xmlns:p14="http://schemas.microsoft.com/office/powerpoint/2010/main" val="18957847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5A40D1-1350-B29A-9FB4-BDEE9423CE94}"/>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1F563FC6-3C7C-E116-AA5B-20CC291B696B}"/>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68BBFA04-52DA-E784-F541-B797C12C6F61}"/>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50315D0F-4912-36D7-4982-9328EA7F26AC}"/>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D426FEA0-92A7-60E6-9E74-DA60292B00C6}"/>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dirty="0">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DBE8D2B7-5295-2AE9-8489-FA20581E2B70}"/>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Introduction</a:t>
            </a:r>
          </a:p>
        </p:txBody>
      </p:sp>
      <p:sp>
        <p:nvSpPr>
          <p:cNvPr id="2" name="Title 1">
            <a:extLst>
              <a:ext uri="{FF2B5EF4-FFF2-40B4-BE49-F238E27FC236}">
                <a16:creationId xmlns:a16="http://schemas.microsoft.com/office/drawing/2014/main" id="{18D0F22F-DDF0-EA58-3D45-E88445288684}"/>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600" b="0" i="0" u="none" strike="noStrike" kern="1200" cap="none" spc="0" normalizeH="0" baseline="0" noProof="0" dirty="0">
                <a:ln>
                  <a:noFill/>
                </a:ln>
                <a:solidFill>
                  <a:schemeClr val="tx1">
                    <a:lumMod val="85000"/>
                    <a:lumOff val="15000"/>
                  </a:schemeClr>
                </a:solidFill>
                <a:effectLst/>
                <a:uLnTx/>
                <a:uFillTx/>
                <a:latin typeface="+mj-lt"/>
                <a:ea typeface="+mj-ea"/>
                <a:cs typeface="+mj-cs"/>
              </a:rPr>
              <a:t>Part C</a:t>
            </a:r>
          </a:p>
        </p:txBody>
      </p:sp>
      <p:sp>
        <p:nvSpPr>
          <p:cNvPr id="3" name="TextBox 2">
            <a:extLst>
              <a:ext uri="{FF2B5EF4-FFF2-40B4-BE49-F238E27FC236}">
                <a16:creationId xmlns:a16="http://schemas.microsoft.com/office/drawing/2014/main" id="{29D9ADFB-A54C-8762-E2A3-1F2000242409}"/>
              </a:ext>
            </a:extLst>
          </p:cNvPr>
          <p:cNvSpPr txBox="1"/>
          <p:nvPr/>
        </p:nvSpPr>
        <p:spPr>
          <a:xfrm>
            <a:off x="559999" y="1300000"/>
            <a:ext cx="6898891" cy="2621680"/>
          </a:xfrm>
          <a:prstGeom prst="rect">
            <a:avLst/>
          </a:prstGeom>
          <a:noFill/>
        </p:spPr>
        <p:txBody>
          <a:bodyPr wrap="square">
            <a:spAutoFit/>
          </a:bodyPr>
          <a:lstStyle/>
          <a:p>
            <a:pPr marL="0" marR="0">
              <a:lnSpc>
                <a:spcPct val="110000"/>
              </a:lnSpc>
              <a:spcBef>
                <a:spcPts val="900"/>
              </a:spcBef>
              <a:buNone/>
            </a:pPr>
            <a:r>
              <a:rPr lang="en-US" dirty="0">
                <a:solidFill>
                  <a:srgbClr val="404040"/>
                </a:solidFill>
                <a:latin typeface="Arial"/>
              </a:rPr>
              <a:t>Part C, or Medicare Advantage (MA), is a health insurance option for Medicare enrollees. Private, Medicare-approved insurance companies run MA programs and arrange for, or directly provide, health care services to patients who enroll in an MA plan.</a:t>
            </a:r>
          </a:p>
          <a:p>
            <a:pPr marL="0" marR="0">
              <a:lnSpc>
                <a:spcPct val="110000"/>
              </a:lnSpc>
              <a:spcBef>
                <a:spcPts val="900"/>
              </a:spcBef>
              <a:buNone/>
            </a:pPr>
            <a:r>
              <a:rPr lang="en-US" dirty="0">
                <a:solidFill>
                  <a:srgbClr val="404040"/>
                </a:solidFill>
                <a:latin typeface="Arial"/>
              </a:rPr>
              <a:t>MA plans must cover all services Medicare covers (except hospice care). They provide Medicare Parts A and B benefits and may also include prescription drug coverage and other supplemental benefits.</a:t>
            </a:r>
          </a:p>
        </p:txBody>
      </p:sp>
      <p:sp>
        <p:nvSpPr>
          <p:cNvPr id="4" name="Triangle 3">
            <a:extLst>
              <a:ext uri="{FF2B5EF4-FFF2-40B4-BE49-F238E27FC236}">
                <a16:creationId xmlns:a16="http://schemas.microsoft.com/office/drawing/2014/main" id="{ED443390-FA26-538C-4A47-0ECC62D29697}"/>
              </a:ext>
              <a:ext uri="{C183D7F6-B498-43B3-948B-1728B52AA6E4}">
                <adec:decorative xmlns:adec="http://schemas.microsoft.com/office/drawing/2017/decorative" val="1"/>
              </a:ext>
            </a:extLst>
          </p:cNvPr>
          <p:cNvSpPr/>
          <p:nvPr/>
        </p:nvSpPr>
        <p:spPr>
          <a:xfrm rot="16200000">
            <a:off x="8633302" y="1401678"/>
            <a:ext cx="359999" cy="316642"/>
          </a:xfrm>
          <a:prstGeom prst="triangle">
            <a:avLst/>
          </a:prstGeom>
          <a:solidFill>
            <a:srgbClr val="1F5C9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BtnPartD">
            <a:hlinkClick r:id="rId3" action="ppaction://hlinksldjump" tooltip="Part D"/>
            <a:extLst>
              <a:ext uri="{FF2B5EF4-FFF2-40B4-BE49-F238E27FC236}">
                <a16:creationId xmlns:a16="http://schemas.microsoft.com/office/drawing/2014/main" id="{5850C249-FB52-DDD3-73BA-17D8081D57B7}"/>
              </a:ext>
            </a:extLst>
          </p:cNvPr>
          <p:cNvSpPr/>
          <p:nvPr/>
        </p:nvSpPr>
        <p:spPr>
          <a:xfrm>
            <a:off x="9050000" y="1960000"/>
            <a:ext cx="2580000" cy="520000"/>
          </a:xfrm>
          <a:prstGeom prst="roundRect">
            <a:avLst>
              <a:gd name="adj" fmla="val 8000"/>
            </a:avLst>
          </a:prstGeom>
          <a:solidFill>
            <a:srgbClr val="1F5C9E"/>
          </a:solidFill>
        </p:spPr>
        <p:txBody>
          <a:bodyPr lIns="36000" rIns="36000" anchor="ctr"/>
          <a:lstStyle/>
          <a:p>
            <a:pPr marL="0" lvl="0" indent="0" algn="ctr">
              <a:lnSpc>
                <a:spcPct val="110000"/>
              </a:lnSpc>
              <a:spcBef>
                <a:spcPts val="0"/>
              </a:spcBef>
              <a:buNone/>
            </a:pPr>
            <a:r>
              <a:rPr lang="en-US" sz="1400" b="1" dirty="0">
                <a:solidFill>
                  <a:srgbClr val="FFFFFF"/>
                </a:solidFill>
                <a:latin typeface="Arial"/>
              </a:rPr>
              <a:t>Learn more about Part D</a:t>
            </a:r>
          </a:p>
        </p:txBody>
      </p:sp>
      <p:sp>
        <p:nvSpPr>
          <p:cNvPr id="7" name="BtnPartC">
            <a:hlinkClick r:id="rId4" action="ppaction://hlinksldjump" tooltip="Part C"/>
            <a:extLst>
              <a:ext uri="{FF2B5EF4-FFF2-40B4-BE49-F238E27FC236}">
                <a16:creationId xmlns:a16="http://schemas.microsoft.com/office/drawing/2014/main" id="{49767589-B44F-481E-EAE6-D251A4F9A600}"/>
              </a:ext>
              <a:ext uri="{C183D7F6-B498-43B3-948B-1728B52AA6E4}">
                <adec:decorative xmlns:adec="http://schemas.microsoft.com/office/drawing/2017/decorative" val="1"/>
              </a:ext>
            </a:extLst>
          </p:cNvPr>
          <p:cNvSpPr/>
          <p:nvPr/>
        </p:nvSpPr>
        <p:spPr>
          <a:xfrm>
            <a:off x="9050000" y="1300000"/>
            <a:ext cx="2580000" cy="520000"/>
          </a:xfrm>
          <a:prstGeom prst="roundRect">
            <a:avLst>
              <a:gd name="adj" fmla="val 8000"/>
            </a:avLst>
          </a:prstGeom>
          <a:solidFill>
            <a:srgbClr val="1F5C9E"/>
          </a:solidFill>
        </p:spPr>
        <p:txBody>
          <a:bodyPr lIns="36000" rIns="36000" anchor="ctr"/>
          <a:lstStyle/>
          <a:p>
            <a:pPr marL="0" lvl="0" indent="0" algn="ctr">
              <a:lnSpc>
                <a:spcPct val="110000"/>
              </a:lnSpc>
              <a:spcBef>
                <a:spcPts val="0"/>
              </a:spcBef>
              <a:buNone/>
            </a:pPr>
            <a:r>
              <a:rPr lang="en-US" sz="1400" b="1" dirty="0">
                <a:solidFill>
                  <a:srgbClr val="FFFFFF"/>
                </a:solidFill>
                <a:latin typeface="Arial"/>
              </a:rPr>
              <a:t>Learn more about Part C</a:t>
            </a:r>
          </a:p>
        </p:txBody>
      </p:sp>
    </p:spTree>
    <p:extLst>
      <p:ext uri="{BB962C8B-B14F-4D97-AF65-F5344CB8AC3E}">
        <p14:creationId xmlns:p14="http://schemas.microsoft.com/office/powerpoint/2010/main" val="169969205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DE3CD4-343B-BE5A-6C43-6CDE295A1B7B}"/>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979029A3-71AE-441A-4BEE-5F0B9A5D0CA1}"/>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FE7E2F38-DF5A-6A06-D006-31B7A17A6235}"/>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F1F4CF2E-94A5-85E7-D782-9B30DF0ECCCD}"/>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F8F7CDCD-8E1D-D9E2-06B0-7C19B0022CD4}"/>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8CDEA463-CE79-3644-BD90-9390BF6C9EB8}"/>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Test</a:t>
            </a:r>
          </a:p>
        </p:txBody>
      </p:sp>
      <p:sp>
        <p:nvSpPr>
          <p:cNvPr id="16" name="Body">
            <a:extLst>
              <a:ext uri="{FF2B5EF4-FFF2-40B4-BE49-F238E27FC236}">
                <a16:creationId xmlns:a16="http://schemas.microsoft.com/office/drawing/2014/main" id="{A9CB7270-5397-A925-E52C-61DBD41138ED}"/>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Question 5 of 10</a:t>
            </a:r>
          </a:p>
          <a:p>
            <a:pPr lvl="0">
              <a:lnSpc>
                <a:spcPct val="110000"/>
              </a:lnSpc>
              <a:spcBef>
                <a:spcPts val="900"/>
              </a:spcBef>
            </a:pPr>
            <a:r>
              <a:rPr lang="en-US" b="1" dirty="0">
                <a:solidFill>
                  <a:srgbClr val="404040"/>
                </a:solidFill>
                <a:latin typeface="Arial"/>
              </a:rPr>
              <a:t>Select the correct answer.</a:t>
            </a:r>
          </a:p>
          <a:p>
            <a:pPr lvl="0">
              <a:lnSpc>
                <a:spcPct val="110000"/>
              </a:lnSpc>
              <a:spcBef>
                <a:spcPts val="900"/>
              </a:spcBef>
            </a:pPr>
            <a:r>
              <a:rPr lang="en-US" dirty="0">
                <a:solidFill>
                  <a:srgbClr val="404040"/>
                </a:solidFill>
                <a:latin typeface="Arial"/>
              </a:rPr>
              <a:t>Bribes or kickbacks of any kind for services paid under a federal health program (which includes Medicare) constitute fraud by the person making as well as the person getting them.</a:t>
            </a:r>
          </a:p>
          <a:p>
            <a:pPr marL="800100" lvl="1" indent="-342900">
              <a:lnSpc>
                <a:spcPct val="110000"/>
              </a:lnSpc>
              <a:spcBef>
                <a:spcPts val="900"/>
              </a:spcBef>
              <a:buFont typeface="+mj-lt"/>
              <a:buAutoNum type="alphaUcPeriod"/>
            </a:pPr>
            <a:r>
              <a:rPr lang="en-US" b="1" dirty="0">
                <a:solidFill>
                  <a:srgbClr val="404040"/>
                </a:solidFill>
                <a:latin typeface="Arial"/>
              </a:rPr>
              <a:t>True</a:t>
            </a:r>
          </a:p>
          <a:p>
            <a:pPr marL="800100" lvl="1" indent="-342900">
              <a:lnSpc>
                <a:spcPct val="110000"/>
              </a:lnSpc>
              <a:spcBef>
                <a:spcPts val="900"/>
              </a:spcBef>
              <a:buFont typeface="+mj-lt"/>
              <a:buAutoNum type="alphaUcPeriod"/>
            </a:pPr>
            <a:r>
              <a:rPr lang="en-US" dirty="0">
                <a:solidFill>
                  <a:srgbClr val="404040"/>
                </a:solidFill>
                <a:latin typeface="Arial"/>
              </a:rPr>
              <a:t>False</a:t>
            </a:r>
          </a:p>
          <a:p>
            <a:pPr>
              <a:lnSpc>
                <a:spcPct val="110000"/>
              </a:lnSpc>
              <a:spcBef>
                <a:spcPts val="900"/>
              </a:spcBef>
            </a:pPr>
            <a:r>
              <a:rPr lang="en-US" dirty="0">
                <a:solidFill>
                  <a:srgbClr val="404040"/>
                </a:solidFill>
                <a:latin typeface="Arial"/>
              </a:rPr>
              <a:t>Correct answer: A. True.</a:t>
            </a:r>
          </a:p>
          <a:p>
            <a:pPr>
              <a:lnSpc>
                <a:spcPct val="110000"/>
              </a:lnSpc>
              <a:spcBef>
                <a:spcPts val="900"/>
              </a:spcBef>
            </a:pPr>
            <a:endParaRPr lang="en-US" dirty="0">
              <a:solidFill>
                <a:srgbClr val="404040"/>
              </a:solidFill>
              <a:latin typeface="Arial"/>
            </a:endParaRPr>
          </a:p>
        </p:txBody>
      </p:sp>
      <p:sp>
        <p:nvSpPr>
          <p:cNvPr id="2" name="Title 2">
            <a:extLst>
              <a:ext uri="{FF2B5EF4-FFF2-40B4-BE49-F238E27FC236}">
                <a16:creationId xmlns:a16="http://schemas.microsoft.com/office/drawing/2014/main" id="{AC2ACCBA-B8E7-7E30-1F00-AF27ED4ED0A5}"/>
              </a:ext>
              <a:ext uri="{C183D7F6-B498-43B3-948B-1728B52AA6E4}">
                <adec:decorative xmlns:adec="http://schemas.microsoft.com/office/drawing/2017/decorative" val="1"/>
              </a:ext>
            </a:extLst>
          </p:cNvPr>
          <p:cNvSpPr txBox="1">
            <a:spLocks noGrp="1"/>
          </p:cNvSpPr>
          <p:nvPr>
            <p:ph type="title" idx="4294967295"/>
          </p:nvPr>
        </p:nvSpPr>
        <p:spPr>
          <a:xfrm>
            <a:off x="520000" y="-647372"/>
            <a:ext cx="6093068" cy="37337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F5C9E"/>
                </a:solidFill>
                <a:effectLst/>
                <a:uLnTx/>
                <a:uFillTx/>
                <a:latin typeface="Arial"/>
                <a:ea typeface="+mn-ea"/>
                <a:cs typeface="+mn-cs"/>
              </a:rPr>
              <a:t>Question 5 of 10 – correct answer</a:t>
            </a:r>
          </a:p>
        </p:txBody>
      </p:sp>
    </p:spTree>
    <p:extLst>
      <p:ext uri="{BB962C8B-B14F-4D97-AF65-F5344CB8AC3E}">
        <p14:creationId xmlns:p14="http://schemas.microsoft.com/office/powerpoint/2010/main" val="9282831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C8DF63-CD99-7C0E-F0F0-28308298453B}"/>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0EC7A1E5-49F2-927B-F45A-AA9F94A8AA34}"/>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BFD1FDAB-46EC-A734-CD0C-90BCC2303EA7}"/>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CB76BEA8-DBDF-14D7-0EEA-AB3097AA92D6}"/>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DDEC5A35-F9FE-5557-8F13-3B32CD61046F}"/>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78FE0BD6-58FC-F3F3-4999-5A4C49A3C4BB}"/>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Test</a:t>
            </a:r>
          </a:p>
        </p:txBody>
      </p:sp>
      <p:sp>
        <p:nvSpPr>
          <p:cNvPr id="16" name="Body">
            <a:extLst>
              <a:ext uri="{FF2B5EF4-FFF2-40B4-BE49-F238E27FC236}">
                <a16:creationId xmlns:a16="http://schemas.microsoft.com/office/drawing/2014/main" id="{C66F4676-88B8-E2E9-BAE1-D3BB6E113DF4}"/>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Question 6 of 10</a:t>
            </a:r>
          </a:p>
          <a:p>
            <a:pPr marL="0" lvl="0" indent="0" algn="l">
              <a:lnSpc>
                <a:spcPct val="110000"/>
              </a:lnSpc>
              <a:spcBef>
                <a:spcPts val="900"/>
              </a:spcBef>
              <a:buNone/>
            </a:pPr>
            <a:r>
              <a:rPr lang="en-US" b="1" dirty="0">
                <a:solidFill>
                  <a:srgbClr val="404040"/>
                </a:solidFill>
                <a:latin typeface="Arial"/>
              </a:rPr>
              <a:t>Select the correct answer.</a:t>
            </a:r>
          </a:p>
          <a:p>
            <a:pPr marL="0" lvl="0" indent="0" algn="l">
              <a:lnSpc>
                <a:spcPct val="110000"/>
              </a:lnSpc>
              <a:spcBef>
                <a:spcPts val="900"/>
              </a:spcBef>
              <a:buNone/>
            </a:pPr>
            <a:r>
              <a:rPr lang="en-US" dirty="0">
                <a:solidFill>
                  <a:srgbClr val="404040"/>
                </a:solidFill>
                <a:latin typeface="Arial"/>
              </a:rPr>
              <a:t>Waste includes any misuse of resources, like overusing services or other practices that, directly or indirectly, result in unnecessary Medicare Program costs.</a:t>
            </a:r>
          </a:p>
          <a:p>
            <a:pPr marL="800100" lvl="1" indent="-342900">
              <a:lnSpc>
                <a:spcPct val="110000"/>
              </a:lnSpc>
              <a:spcBef>
                <a:spcPts val="900"/>
              </a:spcBef>
              <a:buFont typeface="+mj-lt"/>
              <a:buAutoNum type="alphaUcPeriod"/>
            </a:pPr>
            <a:r>
              <a:rPr lang="en-US" dirty="0">
                <a:solidFill>
                  <a:srgbClr val="404040"/>
                </a:solidFill>
                <a:latin typeface="Arial"/>
              </a:rPr>
              <a:t>True</a:t>
            </a:r>
          </a:p>
          <a:p>
            <a:pPr marL="800100" lvl="1" indent="-342900">
              <a:lnSpc>
                <a:spcPct val="110000"/>
              </a:lnSpc>
              <a:spcBef>
                <a:spcPts val="900"/>
              </a:spcBef>
              <a:buFont typeface="+mj-lt"/>
              <a:buAutoNum type="alphaUcPeriod"/>
            </a:pPr>
            <a:r>
              <a:rPr lang="en-US" dirty="0">
                <a:solidFill>
                  <a:srgbClr val="404040"/>
                </a:solidFill>
                <a:latin typeface="Arial"/>
              </a:rPr>
              <a:t>False</a:t>
            </a:r>
          </a:p>
        </p:txBody>
      </p:sp>
      <p:sp>
        <p:nvSpPr>
          <p:cNvPr id="2" name="Title 2">
            <a:extLst>
              <a:ext uri="{FF2B5EF4-FFF2-40B4-BE49-F238E27FC236}">
                <a16:creationId xmlns:a16="http://schemas.microsoft.com/office/drawing/2014/main" id="{C113F355-61AD-870D-7A0D-49D2DE05A16A}"/>
              </a:ext>
              <a:ext uri="{C183D7F6-B498-43B3-948B-1728B52AA6E4}">
                <adec:decorative xmlns:adec="http://schemas.microsoft.com/office/drawing/2017/decorative" val="1"/>
              </a:ext>
            </a:extLst>
          </p:cNvPr>
          <p:cNvSpPr txBox="1">
            <a:spLocks noGrp="1"/>
          </p:cNvSpPr>
          <p:nvPr>
            <p:ph type="title" idx="4294967295"/>
          </p:nvPr>
        </p:nvSpPr>
        <p:spPr>
          <a:xfrm>
            <a:off x="520000" y="-647372"/>
            <a:ext cx="6093068" cy="37337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F5C9E"/>
                </a:solidFill>
                <a:effectLst/>
                <a:uLnTx/>
                <a:uFillTx/>
                <a:latin typeface="Arial"/>
                <a:ea typeface="+mj-ea"/>
                <a:cs typeface="+mj-cs"/>
              </a:rPr>
              <a:t>Question 6 of 10</a:t>
            </a:r>
          </a:p>
        </p:txBody>
      </p:sp>
    </p:spTree>
    <p:extLst>
      <p:ext uri="{BB962C8B-B14F-4D97-AF65-F5344CB8AC3E}">
        <p14:creationId xmlns:p14="http://schemas.microsoft.com/office/powerpoint/2010/main" val="80656406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2A0CDB-A46C-3451-9092-91CC2CA100AC}"/>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FD0D5DAF-FB9C-911F-5506-F20DEB760FB5}"/>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966287FA-40D7-C882-715A-26B67696410E}"/>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50D797FC-927F-19BB-D46D-4F8836DE6D0A}"/>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F35A9E53-92E9-742B-0CD6-7C0B0031B9D0}"/>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791E0E2E-AD13-14BA-E295-19E7FD6190E0}"/>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Test</a:t>
            </a:r>
          </a:p>
        </p:txBody>
      </p:sp>
      <p:sp>
        <p:nvSpPr>
          <p:cNvPr id="16" name="Body">
            <a:extLst>
              <a:ext uri="{FF2B5EF4-FFF2-40B4-BE49-F238E27FC236}">
                <a16:creationId xmlns:a16="http://schemas.microsoft.com/office/drawing/2014/main" id="{1187AA70-0383-4268-A989-B7B5B2476CFA}"/>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Question 6 of 10</a:t>
            </a:r>
          </a:p>
          <a:p>
            <a:pPr lvl="0">
              <a:lnSpc>
                <a:spcPct val="110000"/>
              </a:lnSpc>
              <a:spcBef>
                <a:spcPts val="900"/>
              </a:spcBef>
            </a:pPr>
            <a:r>
              <a:rPr lang="en-US" b="1" dirty="0">
                <a:solidFill>
                  <a:srgbClr val="404040"/>
                </a:solidFill>
                <a:latin typeface="Arial"/>
              </a:rPr>
              <a:t>Select the correct answer.</a:t>
            </a:r>
          </a:p>
          <a:p>
            <a:pPr lvl="0">
              <a:lnSpc>
                <a:spcPct val="110000"/>
              </a:lnSpc>
              <a:spcBef>
                <a:spcPts val="900"/>
              </a:spcBef>
            </a:pPr>
            <a:r>
              <a:rPr lang="en-US" dirty="0">
                <a:solidFill>
                  <a:srgbClr val="404040"/>
                </a:solidFill>
                <a:latin typeface="Arial"/>
              </a:rPr>
              <a:t>Waste includes any misuse of resources, like overusing services or other practices that, directly or indirectly, result in unnecessary Medicare Program costs.</a:t>
            </a:r>
          </a:p>
          <a:p>
            <a:pPr marL="800100" lvl="1" indent="-342900">
              <a:lnSpc>
                <a:spcPct val="110000"/>
              </a:lnSpc>
              <a:spcBef>
                <a:spcPts val="900"/>
              </a:spcBef>
              <a:buFont typeface="+mj-lt"/>
              <a:buAutoNum type="alphaUcPeriod"/>
            </a:pPr>
            <a:r>
              <a:rPr lang="en-US" b="1" dirty="0">
                <a:solidFill>
                  <a:srgbClr val="404040"/>
                </a:solidFill>
                <a:latin typeface="Arial"/>
              </a:rPr>
              <a:t>True</a:t>
            </a:r>
          </a:p>
          <a:p>
            <a:pPr marL="800100" lvl="1" indent="-342900">
              <a:lnSpc>
                <a:spcPct val="110000"/>
              </a:lnSpc>
              <a:spcBef>
                <a:spcPts val="900"/>
              </a:spcBef>
              <a:buFont typeface="+mj-lt"/>
              <a:buAutoNum type="alphaUcPeriod"/>
            </a:pPr>
            <a:r>
              <a:rPr lang="en-US" dirty="0">
                <a:solidFill>
                  <a:srgbClr val="404040"/>
                </a:solidFill>
                <a:latin typeface="Arial"/>
              </a:rPr>
              <a:t>False</a:t>
            </a:r>
          </a:p>
          <a:p>
            <a:pPr>
              <a:lnSpc>
                <a:spcPct val="110000"/>
              </a:lnSpc>
              <a:spcBef>
                <a:spcPts val="900"/>
              </a:spcBef>
            </a:pPr>
            <a:r>
              <a:rPr lang="en-US" dirty="0">
                <a:solidFill>
                  <a:srgbClr val="404040"/>
                </a:solidFill>
                <a:latin typeface="Arial"/>
              </a:rPr>
              <a:t>Correct answer: A. True.</a:t>
            </a:r>
          </a:p>
          <a:p>
            <a:pPr>
              <a:lnSpc>
                <a:spcPct val="110000"/>
              </a:lnSpc>
              <a:spcBef>
                <a:spcPts val="900"/>
              </a:spcBef>
            </a:pPr>
            <a:endParaRPr lang="en-US" dirty="0">
              <a:solidFill>
                <a:srgbClr val="404040"/>
              </a:solidFill>
              <a:latin typeface="Arial"/>
            </a:endParaRPr>
          </a:p>
        </p:txBody>
      </p:sp>
      <p:sp>
        <p:nvSpPr>
          <p:cNvPr id="2" name="Title 2">
            <a:extLst>
              <a:ext uri="{FF2B5EF4-FFF2-40B4-BE49-F238E27FC236}">
                <a16:creationId xmlns:a16="http://schemas.microsoft.com/office/drawing/2014/main" id="{A1C30327-2F5A-6A0C-4EFD-927DF254335C}"/>
              </a:ext>
              <a:ext uri="{C183D7F6-B498-43B3-948B-1728B52AA6E4}">
                <adec:decorative xmlns:adec="http://schemas.microsoft.com/office/drawing/2017/decorative" val="1"/>
              </a:ext>
            </a:extLst>
          </p:cNvPr>
          <p:cNvSpPr txBox="1">
            <a:spLocks noGrp="1"/>
          </p:cNvSpPr>
          <p:nvPr>
            <p:ph type="title" idx="4294967295"/>
          </p:nvPr>
        </p:nvSpPr>
        <p:spPr>
          <a:xfrm>
            <a:off x="520000" y="-647372"/>
            <a:ext cx="6093068" cy="37337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F5C9E"/>
                </a:solidFill>
                <a:effectLst/>
                <a:uLnTx/>
                <a:uFillTx/>
                <a:latin typeface="Arial"/>
                <a:ea typeface="+mn-ea"/>
                <a:cs typeface="+mn-cs"/>
              </a:rPr>
              <a:t>Question 6 of 10 – correct answer</a:t>
            </a:r>
          </a:p>
        </p:txBody>
      </p:sp>
    </p:spTree>
    <p:extLst>
      <p:ext uri="{BB962C8B-B14F-4D97-AF65-F5344CB8AC3E}">
        <p14:creationId xmlns:p14="http://schemas.microsoft.com/office/powerpoint/2010/main" val="412986008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8BAA1A-B640-2062-71D2-6717907C338D}"/>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1D6022C6-6E75-19B5-929C-F2A2666D06D4}"/>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4E3265AC-0692-3B78-A2F9-50AF16B06DE0}"/>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E8131136-CB19-25D8-323E-03765128C119}"/>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22A225A8-8DE6-39FA-D603-41619C89F43C}"/>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CC0E2FBA-DE72-2BF8-60DE-4AA5C999F4E9}"/>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Test</a:t>
            </a:r>
          </a:p>
        </p:txBody>
      </p:sp>
      <p:sp>
        <p:nvSpPr>
          <p:cNvPr id="16" name="Body">
            <a:extLst>
              <a:ext uri="{FF2B5EF4-FFF2-40B4-BE49-F238E27FC236}">
                <a16:creationId xmlns:a16="http://schemas.microsoft.com/office/drawing/2014/main" id="{B625308D-52F0-7979-863C-919D4B080FF8}"/>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Question 7 of 10</a:t>
            </a:r>
          </a:p>
          <a:p>
            <a:pPr marL="0" lvl="0" indent="0" algn="l">
              <a:lnSpc>
                <a:spcPct val="110000"/>
              </a:lnSpc>
              <a:spcBef>
                <a:spcPts val="900"/>
              </a:spcBef>
              <a:buNone/>
            </a:pPr>
            <a:r>
              <a:rPr lang="en-US" b="1" dirty="0">
                <a:solidFill>
                  <a:srgbClr val="404040"/>
                </a:solidFill>
                <a:latin typeface="Arial"/>
              </a:rPr>
              <a:t>Select the correct answer.</a:t>
            </a:r>
          </a:p>
          <a:p>
            <a:pPr marL="0" lvl="0" indent="0" algn="l">
              <a:lnSpc>
                <a:spcPct val="110000"/>
              </a:lnSpc>
              <a:spcBef>
                <a:spcPts val="900"/>
              </a:spcBef>
              <a:buNone/>
            </a:pPr>
            <a:r>
              <a:rPr lang="en-US" dirty="0">
                <a:solidFill>
                  <a:srgbClr val="404040"/>
                </a:solidFill>
                <a:latin typeface="Arial"/>
              </a:rPr>
              <a:t>Abuse involves payment for items or services when there’s no legal entitlement to that payment and the provider hasn’t knowingly or intentionally misrepresented facts to get paid.</a:t>
            </a:r>
          </a:p>
          <a:p>
            <a:pPr marL="800100" lvl="1" indent="-342900">
              <a:lnSpc>
                <a:spcPct val="110000"/>
              </a:lnSpc>
              <a:spcBef>
                <a:spcPts val="900"/>
              </a:spcBef>
              <a:buFont typeface="+mj-lt"/>
              <a:buAutoNum type="alphaUcPeriod"/>
            </a:pPr>
            <a:r>
              <a:rPr lang="en-US" dirty="0">
                <a:solidFill>
                  <a:srgbClr val="404040"/>
                </a:solidFill>
                <a:latin typeface="Arial"/>
              </a:rPr>
              <a:t>True</a:t>
            </a:r>
          </a:p>
          <a:p>
            <a:pPr marL="800100" lvl="1" indent="-342900">
              <a:lnSpc>
                <a:spcPct val="110000"/>
              </a:lnSpc>
              <a:spcBef>
                <a:spcPts val="900"/>
              </a:spcBef>
              <a:buFont typeface="+mj-lt"/>
              <a:buAutoNum type="alphaUcPeriod"/>
            </a:pPr>
            <a:r>
              <a:rPr lang="en-US" dirty="0">
                <a:solidFill>
                  <a:srgbClr val="404040"/>
                </a:solidFill>
                <a:latin typeface="Arial"/>
              </a:rPr>
              <a:t>False</a:t>
            </a:r>
          </a:p>
        </p:txBody>
      </p:sp>
      <p:sp>
        <p:nvSpPr>
          <p:cNvPr id="2" name="Title 2">
            <a:extLst>
              <a:ext uri="{FF2B5EF4-FFF2-40B4-BE49-F238E27FC236}">
                <a16:creationId xmlns:a16="http://schemas.microsoft.com/office/drawing/2014/main" id="{6B33D1A5-D06F-4ECB-E171-5DD246ABEBAD}"/>
              </a:ext>
              <a:ext uri="{C183D7F6-B498-43B3-948B-1728B52AA6E4}">
                <adec:decorative xmlns:adec="http://schemas.microsoft.com/office/drawing/2017/decorative" val="1"/>
              </a:ext>
            </a:extLst>
          </p:cNvPr>
          <p:cNvSpPr txBox="1">
            <a:spLocks noGrp="1"/>
          </p:cNvSpPr>
          <p:nvPr>
            <p:ph type="title" idx="4294967295"/>
          </p:nvPr>
        </p:nvSpPr>
        <p:spPr>
          <a:xfrm>
            <a:off x="520000" y="-647372"/>
            <a:ext cx="6093068" cy="37337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F5C9E"/>
                </a:solidFill>
                <a:effectLst/>
                <a:uLnTx/>
                <a:uFillTx/>
                <a:latin typeface="Arial"/>
                <a:ea typeface="+mj-ea"/>
                <a:cs typeface="+mj-cs"/>
              </a:rPr>
              <a:t>Question 7 of 10</a:t>
            </a:r>
          </a:p>
        </p:txBody>
      </p:sp>
    </p:spTree>
    <p:extLst>
      <p:ext uri="{BB962C8B-B14F-4D97-AF65-F5344CB8AC3E}">
        <p14:creationId xmlns:p14="http://schemas.microsoft.com/office/powerpoint/2010/main" val="206602956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E7D2C-8B15-0A0C-F2E0-0F6F9AE6E464}"/>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9B16B056-21B8-3D49-D62A-CD522375C19A}"/>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8D11E523-07C9-6E3E-1A2F-23644799ED20}"/>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705C2B9C-42CA-6D4F-8C75-20FD039916F0}"/>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A7091A5B-9602-B7B3-A276-E6EB56F50D78}"/>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343BDA34-911D-942B-FA17-B7EC4E0C1BF0}"/>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Test</a:t>
            </a:r>
          </a:p>
        </p:txBody>
      </p:sp>
      <p:sp>
        <p:nvSpPr>
          <p:cNvPr id="16" name="Body">
            <a:extLst>
              <a:ext uri="{FF2B5EF4-FFF2-40B4-BE49-F238E27FC236}">
                <a16:creationId xmlns:a16="http://schemas.microsoft.com/office/drawing/2014/main" id="{703844B1-CD9D-63A4-CC26-DB9642BC4A48}"/>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Question 7 of 10</a:t>
            </a:r>
          </a:p>
          <a:p>
            <a:pPr lvl="0">
              <a:lnSpc>
                <a:spcPct val="110000"/>
              </a:lnSpc>
              <a:spcBef>
                <a:spcPts val="900"/>
              </a:spcBef>
            </a:pPr>
            <a:r>
              <a:rPr lang="en-US" b="1" dirty="0">
                <a:solidFill>
                  <a:srgbClr val="404040"/>
                </a:solidFill>
                <a:latin typeface="Arial"/>
              </a:rPr>
              <a:t>Select the correct answer.</a:t>
            </a:r>
          </a:p>
          <a:p>
            <a:pPr lvl="0">
              <a:lnSpc>
                <a:spcPct val="110000"/>
              </a:lnSpc>
              <a:spcBef>
                <a:spcPts val="900"/>
              </a:spcBef>
            </a:pPr>
            <a:r>
              <a:rPr lang="en-US" dirty="0">
                <a:solidFill>
                  <a:srgbClr val="404040"/>
                </a:solidFill>
                <a:latin typeface="Arial"/>
              </a:rPr>
              <a:t>Abuse involves payment for items or services when there’s no legal entitlement to that payment and the provider hasn’t knowingly or intentionally misrepresented facts to get paid.</a:t>
            </a:r>
          </a:p>
          <a:p>
            <a:pPr marL="800100" lvl="1" indent="-342900">
              <a:lnSpc>
                <a:spcPct val="110000"/>
              </a:lnSpc>
              <a:spcBef>
                <a:spcPts val="900"/>
              </a:spcBef>
              <a:buFont typeface="+mj-lt"/>
              <a:buAutoNum type="alphaUcPeriod"/>
            </a:pPr>
            <a:r>
              <a:rPr lang="en-US" b="1" dirty="0">
                <a:solidFill>
                  <a:srgbClr val="404040"/>
                </a:solidFill>
                <a:latin typeface="Arial"/>
              </a:rPr>
              <a:t>True</a:t>
            </a:r>
          </a:p>
          <a:p>
            <a:pPr marL="800100" lvl="1" indent="-342900">
              <a:lnSpc>
                <a:spcPct val="110000"/>
              </a:lnSpc>
              <a:spcBef>
                <a:spcPts val="900"/>
              </a:spcBef>
              <a:buFont typeface="+mj-lt"/>
              <a:buAutoNum type="alphaUcPeriod"/>
            </a:pPr>
            <a:r>
              <a:rPr lang="en-US" dirty="0">
                <a:solidFill>
                  <a:srgbClr val="404040"/>
                </a:solidFill>
                <a:latin typeface="Arial"/>
              </a:rPr>
              <a:t>False</a:t>
            </a:r>
          </a:p>
          <a:p>
            <a:pPr>
              <a:lnSpc>
                <a:spcPct val="110000"/>
              </a:lnSpc>
              <a:spcBef>
                <a:spcPts val="900"/>
              </a:spcBef>
            </a:pPr>
            <a:r>
              <a:rPr lang="en-US" dirty="0">
                <a:solidFill>
                  <a:srgbClr val="404040"/>
                </a:solidFill>
                <a:latin typeface="Arial"/>
              </a:rPr>
              <a:t>Correct answer: A. True.</a:t>
            </a:r>
          </a:p>
          <a:p>
            <a:pPr>
              <a:lnSpc>
                <a:spcPct val="110000"/>
              </a:lnSpc>
              <a:spcBef>
                <a:spcPts val="900"/>
              </a:spcBef>
            </a:pPr>
            <a:endParaRPr lang="en-US" dirty="0">
              <a:solidFill>
                <a:srgbClr val="404040"/>
              </a:solidFill>
              <a:latin typeface="Arial"/>
            </a:endParaRPr>
          </a:p>
        </p:txBody>
      </p:sp>
      <p:sp>
        <p:nvSpPr>
          <p:cNvPr id="2" name="Title 2">
            <a:extLst>
              <a:ext uri="{FF2B5EF4-FFF2-40B4-BE49-F238E27FC236}">
                <a16:creationId xmlns:a16="http://schemas.microsoft.com/office/drawing/2014/main" id="{25E4735D-B27A-24C5-C1B0-1350087DBE25}"/>
              </a:ext>
              <a:ext uri="{C183D7F6-B498-43B3-948B-1728B52AA6E4}">
                <adec:decorative xmlns:adec="http://schemas.microsoft.com/office/drawing/2017/decorative" val="1"/>
              </a:ext>
            </a:extLst>
          </p:cNvPr>
          <p:cNvSpPr txBox="1">
            <a:spLocks noGrp="1"/>
          </p:cNvSpPr>
          <p:nvPr>
            <p:ph type="title" idx="4294967295"/>
          </p:nvPr>
        </p:nvSpPr>
        <p:spPr>
          <a:xfrm>
            <a:off x="520000" y="-647372"/>
            <a:ext cx="6093068" cy="37337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F5C9E"/>
                </a:solidFill>
                <a:effectLst/>
                <a:uLnTx/>
                <a:uFillTx/>
                <a:latin typeface="Arial"/>
                <a:ea typeface="+mn-ea"/>
                <a:cs typeface="+mn-cs"/>
              </a:rPr>
              <a:t>Question 7 of 10 – correct answer</a:t>
            </a:r>
          </a:p>
        </p:txBody>
      </p:sp>
    </p:spTree>
    <p:extLst>
      <p:ext uri="{BB962C8B-B14F-4D97-AF65-F5344CB8AC3E}">
        <p14:creationId xmlns:p14="http://schemas.microsoft.com/office/powerpoint/2010/main" val="413410150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6FA117-6C87-B5EA-455C-131B38A6FC96}"/>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80A2751A-5C53-3507-231E-3CAEB56510C4}"/>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420141AD-1878-E126-1353-320FC4D88470}"/>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828581D5-8B60-BE85-00E6-9170EEB953CC}"/>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00A38163-9877-A707-C7B9-3D96E8B77676}"/>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5DF9CA2D-AE70-77DA-052D-43192F919C05}"/>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Test</a:t>
            </a:r>
          </a:p>
        </p:txBody>
      </p:sp>
      <p:sp>
        <p:nvSpPr>
          <p:cNvPr id="16" name="Body">
            <a:extLst>
              <a:ext uri="{FF2B5EF4-FFF2-40B4-BE49-F238E27FC236}">
                <a16:creationId xmlns:a16="http://schemas.microsoft.com/office/drawing/2014/main" id="{A2CFA034-D01D-15E5-EAAC-F7C3EA29A017}"/>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Question 8 of 10</a:t>
            </a:r>
          </a:p>
          <a:p>
            <a:pPr marL="0" lvl="0" indent="0" algn="l">
              <a:lnSpc>
                <a:spcPct val="110000"/>
              </a:lnSpc>
              <a:spcBef>
                <a:spcPts val="900"/>
              </a:spcBef>
              <a:buNone/>
            </a:pPr>
            <a:r>
              <a:rPr lang="en-US" b="1" dirty="0">
                <a:solidFill>
                  <a:srgbClr val="404040"/>
                </a:solidFill>
                <a:latin typeface="Arial"/>
              </a:rPr>
              <a:t>Select the correct answer.</a:t>
            </a:r>
          </a:p>
          <a:p>
            <a:pPr marL="0" lvl="0" indent="0" algn="l">
              <a:lnSpc>
                <a:spcPct val="110000"/>
              </a:lnSpc>
              <a:spcBef>
                <a:spcPts val="900"/>
              </a:spcBef>
              <a:buNone/>
            </a:pPr>
            <a:r>
              <a:rPr lang="en-US" dirty="0">
                <a:solidFill>
                  <a:srgbClr val="404040"/>
                </a:solidFill>
                <a:latin typeface="Arial"/>
              </a:rPr>
              <a:t>Some of the laws governing Parts C and D fraud, waste, and abuse (FWA) include Health Insurance Portability and Accountability Act (HIPAA), the federal False Claims Act (FCA), the Anti-Kickback Statute (AKS), and the Criminal Health Care Fraud Statute. </a:t>
            </a:r>
          </a:p>
          <a:p>
            <a:pPr marL="800100" lvl="1" indent="-342900">
              <a:lnSpc>
                <a:spcPct val="110000"/>
              </a:lnSpc>
              <a:spcBef>
                <a:spcPts val="900"/>
              </a:spcBef>
              <a:buFont typeface="+mj-lt"/>
              <a:buAutoNum type="alphaUcPeriod"/>
            </a:pPr>
            <a:r>
              <a:rPr lang="en-US" dirty="0">
                <a:solidFill>
                  <a:srgbClr val="404040"/>
                </a:solidFill>
                <a:latin typeface="Arial"/>
              </a:rPr>
              <a:t>True</a:t>
            </a:r>
          </a:p>
          <a:p>
            <a:pPr marL="800100" lvl="1" indent="-342900">
              <a:lnSpc>
                <a:spcPct val="110000"/>
              </a:lnSpc>
              <a:spcBef>
                <a:spcPts val="900"/>
              </a:spcBef>
              <a:buFont typeface="+mj-lt"/>
              <a:buAutoNum type="alphaUcPeriod"/>
            </a:pPr>
            <a:r>
              <a:rPr lang="en-US" dirty="0">
                <a:solidFill>
                  <a:srgbClr val="404040"/>
                </a:solidFill>
                <a:latin typeface="Arial"/>
              </a:rPr>
              <a:t>False</a:t>
            </a:r>
          </a:p>
        </p:txBody>
      </p:sp>
      <p:sp>
        <p:nvSpPr>
          <p:cNvPr id="2" name="Title 2">
            <a:extLst>
              <a:ext uri="{FF2B5EF4-FFF2-40B4-BE49-F238E27FC236}">
                <a16:creationId xmlns:a16="http://schemas.microsoft.com/office/drawing/2014/main" id="{87107E56-0A6A-DDC4-7BEA-EFA59FA40F5B}"/>
              </a:ext>
              <a:ext uri="{C183D7F6-B498-43B3-948B-1728B52AA6E4}">
                <adec:decorative xmlns:adec="http://schemas.microsoft.com/office/drawing/2017/decorative" val="1"/>
              </a:ext>
            </a:extLst>
          </p:cNvPr>
          <p:cNvSpPr txBox="1">
            <a:spLocks noGrp="1"/>
          </p:cNvSpPr>
          <p:nvPr>
            <p:ph type="title" idx="4294967295"/>
          </p:nvPr>
        </p:nvSpPr>
        <p:spPr>
          <a:xfrm>
            <a:off x="520000" y="-647372"/>
            <a:ext cx="6093068" cy="37337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F5C9E"/>
                </a:solidFill>
                <a:effectLst/>
                <a:uLnTx/>
                <a:uFillTx/>
                <a:latin typeface="Arial"/>
                <a:ea typeface="+mj-ea"/>
                <a:cs typeface="+mj-cs"/>
              </a:rPr>
              <a:t>Question 8 of 10</a:t>
            </a:r>
            <a:endParaRPr kumimoji="0" lang="en-US" sz="1800" b="1" i="0" u="none" strike="noStrike" kern="1200" cap="none" spc="0" normalizeH="0" baseline="0" noProof="0" dirty="0">
              <a:ln>
                <a:noFill/>
              </a:ln>
              <a:solidFill>
                <a:srgbClr val="1F5C9E"/>
              </a:solidFill>
              <a:effectLst/>
              <a:uLnTx/>
              <a:uFillTx/>
              <a:latin typeface="Arial"/>
              <a:ea typeface="+mn-ea"/>
              <a:cs typeface="+mn-cs"/>
            </a:endParaRPr>
          </a:p>
        </p:txBody>
      </p:sp>
    </p:spTree>
    <p:extLst>
      <p:ext uri="{BB962C8B-B14F-4D97-AF65-F5344CB8AC3E}">
        <p14:creationId xmlns:p14="http://schemas.microsoft.com/office/powerpoint/2010/main" val="155229847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CDF471-BB99-9C5F-09F9-C65281493A44}"/>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F9A1C43B-E385-B9BE-4FBA-C393DC306C36}"/>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F757463B-693D-5E20-01A7-FC6EF5570AA5}"/>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87C7292E-3D8E-834B-A04B-AA14607577E7}"/>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489FD7EE-AD8C-3FBB-3A72-12384D15C08F}"/>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A56D684F-073D-E5B5-B57B-8BEB1FDCA8E8}"/>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Test</a:t>
            </a:r>
          </a:p>
        </p:txBody>
      </p:sp>
      <p:sp>
        <p:nvSpPr>
          <p:cNvPr id="16" name="Body">
            <a:extLst>
              <a:ext uri="{FF2B5EF4-FFF2-40B4-BE49-F238E27FC236}">
                <a16:creationId xmlns:a16="http://schemas.microsoft.com/office/drawing/2014/main" id="{CE99F5A9-5598-3F8E-1714-A062B0891727}"/>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Question 8 of 10</a:t>
            </a:r>
          </a:p>
          <a:p>
            <a:pPr lvl="0">
              <a:lnSpc>
                <a:spcPct val="110000"/>
              </a:lnSpc>
              <a:spcBef>
                <a:spcPts val="900"/>
              </a:spcBef>
            </a:pPr>
            <a:r>
              <a:rPr lang="en-US" b="1" dirty="0">
                <a:solidFill>
                  <a:srgbClr val="404040"/>
                </a:solidFill>
                <a:latin typeface="Arial"/>
              </a:rPr>
              <a:t>Select the correct answer.</a:t>
            </a:r>
          </a:p>
          <a:p>
            <a:pPr lvl="0">
              <a:lnSpc>
                <a:spcPct val="110000"/>
              </a:lnSpc>
              <a:spcBef>
                <a:spcPts val="900"/>
              </a:spcBef>
            </a:pPr>
            <a:r>
              <a:rPr lang="en-US" dirty="0">
                <a:solidFill>
                  <a:srgbClr val="404040"/>
                </a:solidFill>
                <a:latin typeface="Arial"/>
              </a:rPr>
              <a:t>Some of the laws governing Parts C and D fraud, waste, and abuse (FWA) include Health Insurance Portability and Accountability Act (HIPAA), the federal False Claims Act (FCA), the Anti-Kickback Statute (AKS), and the Criminal Health Care Fraud Statute. </a:t>
            </a:r>
          </a:p>
          <a:p>
            <a:pPr marL="800100" lvl="1" indent="-342900">
              <a:lnSpc>
                <a:spcPct val="110000"/>
              </a:lnSpc>
              <a:spcBef>
                <a:spcPts val="900"/>
              </a:spcBef>
              <a:buFont typeface="+mj-lt"/>
              <a:buAutoNum type="alphaUcPeriod"/>
            </a:pPr>
            <a:r>
              <a:rPr lang="en-US" b="1" dirty="0">
                <a:solidFill>
                  <a:srgbClr val="404040"/>
                </a:solidFill>
                <a:latin typeface="Arial"/>
              </a:rPr>
              <a:t>True</a:t>
            </a:r>
          </a:p>
          <a:p>
            <a:pPr marL="800100" lvl="1" indent="-342900">
              <a:lnSpc>
                <a:spcPct val="110000"/>
              </a:lnSpc>
              <a:spcBef>
                <a:spcPts val="900"/>
              </a:spcBef>
              <a:buFont typeface="+mj-lt"/>
              <a:buAutoNum type="alphaUcPeriod"/>
            </a:pPr>
            <a:r>
              <a:rPr lang="en-US" dirty="0">
                <a:solidFill>
                  <a:srgbClr val="404040"/>
                </a:solidFill>
                <a:latin typeface="Arial"/>
              </a:rPr>
              <a:t>False</a:t>
            </a:r>
          </a:p>
          <a:p>
            <a:pPr>
              <a:lnSpc>
                <a:spcPct val="110000"/>
              </a:lnSpc>
              <a:spcBef>
                <a:spcPts val="900"/>
              </a:spcBef>
            </a:pPr>
            <a:r>
              <a:rPr lang="en-US" dirty="0">
                <a:solidFill>
                  <a:srgbClr val="404040"/>
                </a:solidFill>
                <a:latin typeface="Arial"/>
              </a:rPr>
              <a:t>Correct answer: A. True.</a:t>
            </a:r>
          </a:p>
          <a:p>
            <a:pPr>
              <a:lnSpc>
                <a:spcPct val="110000"/>
              </a:lnSpc>
              <a:spcBef>
                <a:spcPts val="900"/>
              </a:spcBef>
            </a:pPr>
            <a:endParaRPr lang="en-US" dirty="0">
              <a:solidFill>
                <a:srgbClr val="404040"/>
              </a:solidFill>
              <a:latin typeface="Arial"/>
            </a:endParaRPr>
          </a:p>
        </p:txBody>
      </p:sp>
      <p:sp>
        <p:nvSpPr>
          <p:cNvPr id="2" name="Title 2">
            <a:extLst>
              <a:ext uri="{FF2B5EF4-FFF2-40B4-BE49-F238E27FC236}">
                <a16:creationId xmlns:a16="http://schemas.microsoft.com/office/drawing/2014/main" id="{907AEC05-1CA7-8C06-F600-0788DF2CD4BF}"/>
              </a:ext>
              <a:ext uri="{C183D7F6-B498-43B3-948B-1728B52AA6E4}">
                <adec:decorative xmlns:adec="http://schemas.microsoft.com/office/drawing/2017/decorative" val="1"/>
              </a:ext>
            </a:extLst>
          </p:cNvPr>
          <p:cNvSpPr txBox="1">
            <a:spLocks noGrp="1"/>
          </p:cNvSpPr>
          <p:nvPr>
            <p:ph type="title" idx="4294967295"/>
          </p:nvPr>
        </p:nvSpPr>
        <p:spPr>
          <a:xfrm>
            <a:off x="520000" y="-647372"/>
            <a:ext cx="6093068" cy="37337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F5C9E"/>
                </a:solidFill>
                <a:effectLst/>
                <a:uLnTx/>
                <a:uFillTx/>
                <a:latin typeface="Arial"/>
                <a:ea typeface="+mn-ea"/>
                <a:cs typeface="+mn-cs"/>
              </a:rPr>
              <a:t>Question 8 of 10 – correct answer</a:t>
            </a:r>
          </a:p>
        </p:txBody>
      </p:sp>
    </p:spTree>
    <p:extLst>
      <p:ext uri="{BB962C8B-B14F-4D97-AF65-F5344CB8AC3E}">
        <p14:creationId xmlns:p14="http://schemas.microsoft.com/office/powerpoint/2010/main" val="261982663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CB117-197D-8B08-1238-1A4D09E5AD35}"/>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18FDBB27-3005-9BAB-173C-DD957B28AF60}"/>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1FAEB131-78BA-16C1-2FEB-AF092E72FE58}"/>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CC9AAD3B-7F5D-DF84-A890-29B4A9E4AC62}"/>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495F9709-281C-5307-40BB-B879A6742DC7}"/>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77DE17F4-1375-45AD-843C-22492C613CB1}"/>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Test</a:t>
            </a:r>
          </a:p>
        </p:txBody>
      </p:sp>
      <p:sp>
        <p:nvSpPr>
          <p:cNvPr id="16" name="Body">
            <a:extLst>
              <a:ext uri="{FF2B5EF4-FFF2-40B4-BE49-F238E27FC236}">
                <a16:creationId xmlns:a16="http://schemas.microsoft.com/office/drawing/2014/main" id="{3C36CF74-8EEC-0BED-5353-58A28DF58733}"/>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Question 9 of 10</a:t>
            </a:r>
          </a:p>
          <a:p>
            <a:pPr marL="0" lvl="0" indent="0" algn="l">
              <a:lnSpc>
                <a:spcPct val="110000"/>
              </a:lnSpc>
              <a:spcBef>
                <a:spcPts val="900"/>
              </a:spcBef>
              <a:buNone/>
            </a:pPr>
            <a:r>
              <a:rPr lang="en-US" b="1" dirty="0">
                <a:solidFill>
                  <a:srgbClr val="404040"/>
                </a:solidFill>
                <a:latin typeface="Arial"/>
              </a:rPr>
              <a:t>Select the correct answer.</a:t>
            </a:r>
          </a:p>
          <a:p>
            <a:pPr marL="0" lvl="0" indent="0" algn="l">
              <a:lnSpc>
                <a:spcPct val="110000"/>
              </a:lnSpc>
              <a:spcBef>
                <a:spcPts val="900"/>
              </a:spcBef>
              <a:buNone/>
            </a:pPr>
            <a:r>
              <a:rPr lang="en-US" dirty="0">
                <a:solidFill>
                  <a:srgbClr val="404040"/>
                </a:solidFill>
                <a:latin typeface="Arial"/>
              </a:rPr>
              <a:t>You can help prevent fraud, waste, and abuse (FWA) by doing all these:</a:t>
            </a:r>
          </a:p>
          <a:p>
            <a:pPr marL="285750" lvl="0" indent="-285750" algn="l">
              <a:lnSpc>
                <a:spcPct val="110000"/>
              </a:lnSpc>
              <a:spcBef>
                <a:spcPts val="900"/>
              </a:spcBef>
              <a:buFont typeface="Arial" panose="020B0604020202020204" pitchFamily="34" charset="0"/>
              <a:buChar char="•"/>
            </a:pPr>
            <a:r>
              <a:rPr lang="en-US" dirty="0">
                <a:solidFill>
                  <a:srgbClr val="404040"/>
                </a:solidFill>
                <a:latin typeface="Arial"/>
              </a:rPr>
              <a:t>Look for suspicious activity</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Conduct yourself in an ethical manner</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Ensure accurate and timely data and billing</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Ensure you coordinate with other payers</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Stay current with FWA policies and procedures, standards of conduct, laws, regulations, and CMS guidance</a:t>
            </a:r>
          </a:p>
          <a:p>
            <a:pPr marL="285750" lvl="0" indent="-285750" algn="l">
              <a:lnSpc>
                <a:spcPct val="110000"/>
              </a:lnSpc>
              <a:spcBef>
                <a:spcPts val="300"/>
              </a:spcBef>
              <a:buFont typeface="Arial" panose="020B0604020202020204" pitchFamily="34" charset="0"/>
              <a:buChar char="•"/>
            </a:pPr>
            <a:r>
              <a:rPr lang="en-US" dirty="0">
                <a:solidFill>
                  <a:srgbClr val="404040"/>
                </a:solidFill>
                <a:latin typeface="Arial"/>
              </a:rPr>
              <a:t>Verify all information provided to you</a:t>
            </a:r>
          </a:p>
          <a:p>
            <a:pPr marL="800100" lvl="1" indent="-342900">
              <a:lnSpc>
                <a:spcPct val="110000"/>
              </a:lnSpc>
              <a:spcBef>
                <a:spcPts val="900"/>
              </a:spcBef>
              <a:buFont typeface="+mj-lt"/>
              <a:buAutoNum type="alphaUcPeriod"/>
            </a:pPr>
            <a:r>
              <a:rPr lang="en-US" dirty="0">
                <a:solidFill>
                  <a:srgbClr val="404040"/>
                </a:solidFill>
                <a:latin typeface="Arial"/>
              </a:rPr>
              <a:t>True</a:t>
            </a:r>
          </a:p>
          <a:p>
            <a:pPr marL="800100" lvl="1" indent="-342900">
              <a:lnSpc>
                <a:spcPct val="110000"/>
              </a:lnSpc>
              <a:spcBef>
                <a:spcPts val="900"/>
              </a:spcBef>
              <a:buFont typeface="+mj-lt"/>
              <a:buAutoNum type="alphaUcPeriod"/>
            </a:pPr>
            <a:r>
              <a:rPr lang="en-US" dirty="0">
                <a:solidFill>
                  <a:srgbClr val="404040"/>
                </a:solidFill>
                <a:latin typeface="Arial"/>
              </a:rPr>
              <a:t>False</a:t>
            </a:r>
          </a:p>
        </p:txBody>
      </p:sp>
      <p:sp>
        <p:nvSpPr>
          <p:cNvPr id="2" name="Title 2">
            <a:extLst>
              <a:ext uri="{FF2B5EF4-FFF2-40B4-BE49-F238E27FC236}">
                <a16:creationId xmlns:a16="http://schemas.microsoft.com/office/drawing/2014/main" id="{238178E3-F183-4D5E-1878-CFEF3EAD97A1}"/>
              </a:ext>
              <a:ext uri="{C183D7F6-B498-43B3-948B-1728B52AA6E4}">
                <adec:decorative xmlns:adec="http://schemas.microsoft.com/office/drawing/2017/decorative" val="1"/>
              </a:ext>
            </a:extLst>
          </p:cNvPr>
          <p:cNvSpPr txBox="1">
            <a:spLocks noGrp="1"/>
          </p:cNvSpPr>
          <p:nvPr>
            <p:ph type="title" idx="4294967295"/>
          </p:nvPr>
        </p:nvSpPr>
        <p:spPr>
          <a:xfrm>
            <a:off x="520000" y="-647372"/>
            <a:ext cx="6093068" cy="37337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F5C9E"/>
                </a:solidFill>
                <a:effectLst/>
                <a:uLnTx/>
                <a:uFillTx/>
                <a:latin typeface="Arial"/>
                <a:ea typeface="+mj-ea"/>
                <a:cs typeface="+mj-cs"/>
              </a:rPr>
              <a:t>Question 9 of 10</a:t>
            </a:r>
            <a:endParaRPr kumimoji="0" lang="en-US" sz="1800" b="1" i="0" u="none" strike="noStrike" kern="1200" cap="none" spc="0" normalizeH="0" baseline="0" noProof="0" dirty="0">
              <a:ln>
                <a:noFill/>
              </a:ln>
              <a:solidFill>
                <a:srgbClr val="1F5C9E"/>
              </a:solidFill>
              <a:effectLst/>
              <a:uLnTx/>
              <a:uFillTx/>
              <a:latin typeface="Arial"/>
              <a:ea typeface="+mn-ea"/>
              <a:cs typeface="+mn-cs"/>
            </a:endParaRPr>
          </a:p>
        </p:txBody>
      </p:sp>
    </p:spTree>
    <p:extLst>
      <p:ext uri="{BB962C8B-B14F-4D97-AF65-F5344CB8AC3E}">
        <p14:creationId xmlns:p14="http://schemas.microsoft.com/office/powerpoint/2010/main" val="348715493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6BBB0E-0401-4F1E-91CB-E152443DBAAC}"/>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ED94B4C9-A9D8-E5B6-12CC-CC89A4051DB6}"/>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3B7272BB-6481-FF7E-402C-55F075DCD39B}"/>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E9607927-6C47-8F62-3AAA-FF85D2B57D18}"/>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E38A14CF-93F4-FFE2-EB3B-912D7632C34A}"/>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6A07EBB6-4138-4595-57A5-F6A98213C4AF}"/>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Test</a:t>
            </a:r>
          </a:p>
        </p:txBody>
      </p:sp>
      <p:sp>
        <p:nvSpPr>
          <p:cNvPr id="16" name="Body">
            <a:extLst>
              <a:ext uri="{FF2B5EF4-FFF2-40B4-BE49-F238E27FC236}">
                <a16:creationId xmlns:a16="http://schemas.microsoft.com/office/drawing/2014/main" id="{ADDAC7C3-5E09-0498-7465-9ECAB7D4F4D1}"/>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lvl="0">
              <a:lnSpc>
                <a:spcPct val="110000"/>
              </a:lnSpc>
            </a:pPr>
            <a:r>
              <a:rPr lang="en-US" sz="2200" b="1" dirty="0">
                <a:solidFill>
                  <a:srgbClr val="1F5C9E"/>
                </a:solidFill>
                <a:latin typeface="Arial"/>
              </a:rPr>
              <a:t>Question 9 of 10</a:t>
            </a:r>
          </a:p>
          <a:p>
            <a:pPr lvl="0">
              <a:lnSpc>
                <a:spcPct val="110000"/>
              </a:lnSpc>
              <a:spcBef>
                <a:spcPts val="900"/>
              </a:spcBef>
            </a:pPr>
            <a:r>
              <a:rPr lang="en-US" b="1" dirty="0">
                <a:solidFill>
                  <a:srgbClr val="404040"/>
                </a:solidFill>
                <a:latin typeface="Arial"/>
              </a:rPr>
              <a:t>Select the correct answer.</a:t>
            </a:r>
          </a:p>
          <a:p>
            <a:pPr lvl="0">
              <a:lnSpc>
                <a:spcPct val="110000"/>
              </a:lnSpc>
              <a:spcBef>
                <a:spcPts val="900"/>
              </a:spcBef>
            </a:pPr>
            <a:r>
              <a:rPr lang="en-US" dirty="0">
                <a:solidFill>
                  <a:srgbClr val="404040"/>
                </a:solidFill>
                <a:latin typeface="Arial"/>
              </a:rPr>
              <a:t>You can help prevent fraud, waste, and abuse (FWA) by doing all these:</a:t>
            </a:r>
          </a:p>
          <a:p>
            <a:pPr marL="285750" lvl="0" indent="-285750">
              <a:lnSpc>
                <a:spcPct val="110000"/>
              </a:lnSpc>
              <a:spcBef>
                <a:spcPts val="900"/>
              </a:spcBef>
              <a:buFont typeface="Arial" panose="020B0604020202020204" pitchFamily="34" charset="0"/>
              <a:buChar char="•"/>
            </a:pPr>
            <a:r>
              <a:rPr lang="en-US" dirty="0">
                <a:solidFill>
                  <a:srgbClr val="404040"/>
                </a:solidFill>
                <a:latin typeface="Arial"/>
              </a:rPr>
              <a:t>Look for suspicious activity</a:t>
            </a:r>
          </a:p>
          <a:p>
            <a:pPr marL="285750" lvl="0" indent="-285750">
              <a:lnSpc>
                <a:spcPct val="110000"/>
              </a:lnSpc>
              <a:spcBef>
                <a:spcPts val="300"/>
              </a:spcBef>
              <a:buFont typeface="Arial" panose="020B0604020202020204" pitchFamily="34" charset="0"/>
              <a:buChar char="•"/>
            </a:pPr>
            <a:r>
              <a:rPr lang="en-US" dirty="0">
                <a:solidFill>
                  <a:srgbClr val="404040"/>
                </a:solidFill>
                <a:latin typeface="Arial"/>
              </a:rPr>
              <a:t>Conduct yourself in an ethical manner</a:t>
            </a:r>
          </a:p>
          <a:p>
            <a:pPr marL="285750" lvl="0" indent="-285750">
              <a:lnSpc>
                <a:spcPct val="110000"/>
              </a:lnSpc>
              <a:spcBef>
                <a:spcPts val="300"/>
              </a:spcBef>
              <a:buFont typeface="Arial" panose="020B0604020202020204" pitchFamily="34" charset="0"/>
              <a:buChar char="•"/>
            </a:pPr>
            <a:r>
              <a:rPr lang="en-US" dirty="0">
                <a:solidFill>
                  <a:srgbClr val="404040"/>
                </a:solidFill>
                <a:latin typeface="Arial"/>
              </a:rPr>
              <a:t>Ensure accurate and timely data and billing</a:t>
            </a:r>
          </a:p>
          <a:p>
            <a:pPr marL="285750" lvl="0" indent="-285750">
              <a:lnSpc>
                <a:spcPct val="110000"/>
              </a:lnSpc>
              <a:spcBef>
                <a:spcPts val="300"/>
              </a:spcBef>
              <a:buFont typeface="Arial" panose="020B0604020202020204" pitchFamily="34" charset="0"/>
              <a:buChar char="•"/>
            </a:pPr>
            <a:r>
              <a:rPr lang="en-US" dirty="0">
                <a:solidFill>
                  <a:srgbClr val="404040"/>
                </a:solidFill>
                <a:latin typeface="Arial"/>
              </a:rPr>
              <a:t>Ensure you coordinate with other payers</a:t>
            </a:r>
          </a:p>
          <a:p>
            <a:pPr marL="285750" lvl="0" indent="-285750">
              <a:lnSpc>
                <a:spcPct val="110000"/>
              </a:lnSpc>
              <a:spcBef>
                <a:spcPts val="300"/>
              </a:spcBef>
              <a:buFont typeface="Arial" panose="020B0604020202020204" pitchFamily="34" charset="0"/>
              <a:buChar char="•"/>
            </a:pPr>
            <a:r>
              <a:rPr lang="en-US" dirty="0">
                <a:solidFill>
                  <a:srgbClr val="404040"/>
                </a:solidFill>
                <a:latin typeface="Arial"/>
              </a:rPr>
              <a:t>Stay current with FWA policies and procedures, standards of conduct, laws, regulations, and CMS guidance</a:t>
            </a:r>
          </a:p>
          <a:p>
            <a:pPr marL="285750" lvl="0" indent="-285750">
              <a:lnSpc>
                <a:spcPct val="110000"/>
              </a:lnSpc>
              <a:spcBef>
                <a:spcPts val="300"/>
              </a:spcBef>
              <a:buFont typeface="Arial" panose="020B0604020202020204" pitchFamily="34" charset="0"/>
              <a:buChar char="•"/>
            </a:pPr>
            <a:r>
              <a:rPr lang="en-US" dirty="0">
                <a:solidFill>
                  <a:srgbClr val="404040"/>
                </a:solidFill>
                <a:latin typeface="Arial"/>
              </a:rPr>
              <a:t>Verify all information provided to you</a:t>
            </a:r>
          </a:p>
          <a:p>
            <a:pPr marL="800100" lvl="1" indent="-342900">
              <a:lnSpc>
                <a:spcPct val="110000"/>
              </a:lnSpc>
              <a:spcBef>
                <a:spcPts val="900"/>
              </a:spcBef>
              <a:buFont typeface="+mj-lt"/>
              <a:buAutoNum type="alphaUcPeriod"/>
            </a:pPr>
            <a:r>
              <a:rPr lang="en-US" b="1" dirty="0">
                <a:solidFill>
                  <a:srgbClr val="404040"/>
                </a:solidFill>
                <a:latin typeface="Arial"/>
              </a:rPr>
              <a:t>True</a:t>
            </a:r>
          </a:p>
          <a:p>
            <a:pPr marL="800100" lvl="1" indent="-342900">
              <a:lnSpc>
                <a:spcPct val="110000"/>
              </a:lnSpc>
              <a:spcBef>
                <a:spcPts val="900"/>
              </a:spcBef>
              <a:buFont typeface="+mj-lt"/>
              <a:buAutoNum type="alphaUcPeriod"/>
            </a:pPr>
            <a:r>
              <a:rPr lang="en-US" dirty="0">
                <a:solidFill>
                  <a:srgbClr val="404040"/>
                </a:solidFill>
                <a:latin typeface="Arial"/>
              </a:rPr>
              <a:t>False</a:t>
            </a:r>
          </a:p>
          <a:p>
            <a:pPr>
              <a:lnSpc>
                <a:spcPct val="110000"/>
              </a:lnSpc>
              <a:spcBef>
                <a:spcPts val="900"/>
              </a:spcBef>
            </a:pPr>
            <a:r>
              <a:rPr lang="en-US" dirty="0">
                <a:solidFill>
                  <a:srgbClr val="404040"/>
                </a:solidFill>
                <a:latin typeface="Arial"/>
              </a:rPr>
              <a:t>Correct answer: A. True.</a:t>
            </a:r>
          </a:p>
          <a:p>
            <a:pPr>
              <a:lnSpc>
                <a:spcPct val="110000"/>
              </a:lnSpc>
              <a:spcBef>
                <a:spcPts val="900"/>
              </a:spcBef>
            </a:pPr>
            <a:endParaRPr lang="en-US" dirty="0">
              <a:solidFill>
                <a:srgbClr val="404040"/>
              </a:solidFill>
              <a:latin typeface="Arial"/>
            </a:endParaRPr>
          </a:p>
        </p:txBody>
      </p:sp>
      <p:sp>
        <p:nvSpPr>
          <p:cNvPr id="2" name="Title 2">
            <a:extLst>
              <a:ext uri="{FF2B5EF4-FFF2-40B4-BE49-F238E27FC236}">
                <a16:creationId xmlns:a16="http://schemas.microsoft.com/office/drawing/2014/main" id="{807B8DD2-5449-93FA-E88B-BEF778925CE5}"/>
              </a:ext>
              <a:ext uri="{C183D7F6-B498-43B3-948B-1728B52AA6E4}">
                <adec:decorative xmlns:adec="http://schemas.microsoft.com/office/drawing/2017/decorative" val="1"/>
              </a:ext>
            </a:extLst>
          </p:cNvPr>
          <p:cNvSpPr txBox="1">
            <a:spLocks noGrp="1"/>
          </p:cNvSpPr>
          <p:nvPr>
            <p:ph type="title" idx="4294967295"/>
          </p:nvPr>
        </p:nvSpPr>
        <p:spPr>
          <a:xfrm>
            <a:off x="520000" y="-647372"/>
            <a:ext cx="6093068" cy="37337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F5C9E"/>
                </a:solidFill>
                <a:effectLst/>
                <a:uLnTx/>
                <a:uFillTx/>
                <a:latin typeface="Arial"/>
                <a:ea typeface="+mn-ea"/>
                <a:cs typeface="+mn-cs"/>
              </a:rPr>
              <a:t>Question 9 of 10 – correct answer</a:t>
            </a:r>
          </a:p>
        </p:txBody>
      </p:sp>
    </p:spTree>
    <p:extLst>
      <p:ext uri="{BB962C8B-B14F-4D97-AF65-F5344CB8AC3E}">
        <p14:creationId xmlns:p14="http://schemas.microsoft.com/office/powerpoint/2010/main" val="230614825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60F336-DFFE-9F1C-5956-DBAD6ACF5D3E}"/>
            </a:ext>
          </a:extLst>
        </p:cNvPr>
        <p:cNvGrpSpPr/>
        <p:nvPr/>
      </p:nvGrpSpPr>
      <p:grpSpPr>
        <a:xfrm>
          <a:off x="0" y="0"/>
          <a:ext cx="0" cy="0"/>
          <a:chOff x="0" y="0"/>
          <a:chExt cx="0" cy="0"/>
        </a:xfrm>
      </p:grpSpPr>
      <p:sp>
        <p:nvSpPr>
          <p:cNvPr id="10" name="TitleBar">
            <a:extLst>
              <a:ext uri="{FF2B5EF4-FFF2-40B4-BE49-F238E27FC236}">
                <a16:creationId xmlns:a16="http://schemas.microsoft.com/office/drawing/2014/main" id="{ECAE2746-17C0-BF8C-8F74-F834FA630D94}"/>
              </a:ext>
              <a:ext uri="{C183D7F6-B498-43B3-948B-1728B52AA6E4}">
                <adec:decorative xmlns:adec="http://schemas.microsoft.com/office/drawing/2017/decorative" val="1"/>
              </a:ext>
            </a:extLst>
          </p:cNvPr>
          <p:cNvSpPr/>
          <p:nvPr/>
        </p:nvSpPr>
        <p:spPr>
          <a:xfrm>
            <a:off x="0" y="0"/>
            <a:ext cx="12192000" cy="600000"/>
          </a:xfrm>
          <a:prstGeom prst="rect">
            <a:avLst/>
          </a:prstGeom>
          <a:solidFill>
            <a:srgbClr val="134D86"/>
          </a:solidFill>
        </p:spPr>
        <p:txBody>
          <a:bodyPr/>
          <a:lstStyle/>
          <a:p>
            <a:endParaRPr lang="en-US"/>
          </a:p>
        </p:txBody>
      </p:sp>
      <p:sp>
        <p:nvSpPr>
          <p:cNvPr id="11" name="GreenBand">
            <a:extLst>
              <a:ext uri="{FF2B5EF4-FFF2-40B4-BE49-F238E27FC236}">
                <a16:creationId xmlns:a16="http://schemas.microsoft.com/office/drawing/2014/main" id="{2E1D608B-8DE1-217A-A859-4D6462A335ED}"/>
              </a:ext>
              <a:ext uri="{C183D7F6-B498-43B3-948B-1728B52AA6E4}">
                <adec:decorative xmlns:adec="http://schemas.microsoft.com/office/drawing/2017/decorative" val="1"/>
              </a:ext>
            </a:extLst>
          </p:cNvPr>
          <p:cNvSpPr/>
          <p:nvPr/>
        </p:nvSpPr>
        <p:spPr>
          <a:xfrm>
            <a:off x="0" y="600000"/>
            <a:ext cx="12192000" cy="300000"/>
          </a:xfrm>
          <a:prstGeom prst="rect">
            <a:avLst/>
          </a:prstGeom>
          <a:solidFill>
            <a:srgbClr val="0F6E62"/>
          </a:solidFill>
        </p:spPr>
        <p:txBody>
          <a:bodyPr/>
          <a:lstStyle/>
          <a:p>
            <a:endParaRPr lang="en-US"/>
          </a:p>
        </p:txBody>
      </p:sp>
      <p:sp>
        <p:nvSpPr>
          <p:cNvPr id="12" name="FooterBar">
            <a:extLst>
              <a:ext uri="{FF2B5EF4-FFF2-40B4-BE49-F238E27FC236}">
                <a16:creationId xmlns:a16="http://schemas.microsoft.com/office/drawing/2014/main" id="{0E0B7264-6559-A82E-FF70-CC0935C42E7E}"/>
              </a:ext>
              <a:ext uri="{C183D7F6-B498-43B3-948B-1728B52AA6E4}">
                <adec:decorative xmlns:adec="http://schemas.microsoft.com/office/drawing/2017/decorative" val="1"/>
              </a:ext>
            </a:extLst>
          </p:cNvPr>
          <p:cNvSpPr/>
          <p:nvPr/>
        </p:nvSpPr>
        <p:spPr>
          <a:xfrm>
            <a:off x="0" y="6498000"/>
            <a:ext cx="12192000" cy="360000"/>
          </a:xfrm>
          <a:prstGeom prst="rect">
            <a:avLst/>
          </a:prstGeom>
          <a:solidFill>
            <a:srgbClr val="1C5C97"/>
          </a:solidFill>
        </p:spPr>
        <p:txBody>
          <a:bodyPr/>
          <a:lstStyle/>
          <a:p>
            <a:endParaRPr lang="en-US"/>
          </a:p>
        </p:txBody>
      </p:sp>
      <p:sp>
        <p:nvSpPr>
          <p:cNvPr id="13" name="TitleTxt">
            <a:extLst>
              <a:ext uri="{FF2B5EF4-FFF2-40B4-BE49-F238E27FC236}">
                <a16:creationId xmlns:a16="http://schemas.microsoft.com/office/drawing/2014/main" id="{E628BE04-48E7-4AFF-6838-CB99505EC707}"/>
              </a:ext>
              <a:ext uri="{C183D7F6-B498-43B3-948B-1728B52AA6E4}">
                <adec:decorative xmlns:adec="http://schemas.microsoft.com/office/drawing/2017/decorative" val="1"/>
              </a:ext>
            </a:extLst>
          </p:cNvPr>
          <p:cNvSpPr>
            <a:spLocks noGrp="1"/>
          </p:cNvSpPr>
          <p:nvPr/>
        </p:nvSpPr>
        <p:spPr>
          <a:xfrm>
            <a:off x="520000" y="0"/>
            <a:ext cx="11152000" cy="600000"/>
          </a:xfrm>
          <a:prstGeom prst="rect">
            <a:avLst/>
          </a:prstGeom>
          <a:noFill/>
        </p:spPr>
        <p:txBody>
          <a:bodyPr wrap="square" lIns="0" tIns="0" rIns="0" bIns="0" anchor="ctr">
            <a:noAutofit/>
          </a:bodyPr>
          <a:lstStyle/>
          <a:p>
            <a:pPr marL="0" lvl="0" indent="0" algn="l">
              <a:lnSpc>
                <a:spcPct val="110000"/>
              </a:lnSpc>
              <a:spcBef>
                <a:spcPts val="0"/>
              </a:spcBef>
              <a:buNone/>
            </a:pPr>
            <a:r>
              <a:rPr lang="en-US" sz="2400" b="1">
                <a:solidFill>
                  <a:srgbClr val="FFFFFF"/>
                </a:solidFill>
                <a:latin typeface="Arial"/>
              </a:rPr>
              <a:t>Combating Medicare Parts C &amp; D Fraud, Waste &amp; Abuse</a:t>
            </a:r>
          </a:p>
        </p:txBody>
      </p:sp>
      <p:sp>
        <p:nvSpPr>
          <p:cNvPr id="14" name="SectionTxt">
            <a:extLst>
              <a:ext uri="{FF2B5EF4-FFF2-40B4-BE49-F238E27FC236}">
                <a16:creationId xmlns:a16="http://schemas.microsoft.com/office/drawing/2014/main" id="{82AB361C-F021-961A-61B9-54C388C2D37D}"/>
              </a:ext>
              <a:ext uri="{C183D7F6-B498-43B3-948B-1728B52AA6E4}">
                <adec:decorative xmlns:adec="http://schemas.microsoft.com/office/drawing/2017/decorative" val="1"/>
              </a:ext>
            </a:extLst>
          </p:cNvPr>
          <p:cNvSpPr>
            <a:spLocks noGrp="1"/>
          </p:cNvSpPr>
          <p:nvPr/>
        </p:nvSpPr>
        <p:spPr>
          <a:xfrm>
            <a:off x="520000" y="600000"/>
            <a:ext cx="11152000" cy="300000"/>
          </a:xfrm>
          <a:prstGeom prst="rect">
            <a:avLst/>
          </a:prstGeom>
          <a:noFill/>
        </p:spPr>
        <p:txBody>
          <a:bodyPr wrap="square" lIns="0" tIns="0" rIns="0" bIns="0" anchor="ctr">
            <a:noAutofit/>
          </a:bodyPr>
          <a:lstStyle/>
          <a:p>
            <a:pPr marL="0" lvl="0" indent="0" algn="l">
              <a:lnSpc>
                <a:spcPct val="110000"/>
              </a:lnSpc>
              <a:spcBef>
                <a:spcPts val="0"/>
              </a:spcBef>
              <a:buNone/>
            </a:pPr>
            <a:r>
              <a:rPr lang="en-US" sz="1400" b="1" dirty="0">
                <a:solidFill>
                  <a:srgbClr val="FFFFFF"/>
                </a:solidFill>
                <a:latin typeface="Arial"/>
              </a:rPr>
              <a:t>Test</a:t>
            </a:r>
          </a:p>
        </p:txBody>
      </p:sp>
      <p:sp>
        <p:nvSpPr>
          <p:cNvPr id="16" name="Body">
            <a:extLst>
              <a:ext uri="{FF2B5EF4-FFF2-40B4-BE49-F238E27FC236}">
                <a16:creationId xmlns:a16="http://schemas.microsoft.com/office/drawing/2014/main" id="{393FB534-ED5E-2DCC-7E3B-AF61C6E6AD7A}"/>
              </a:ext>
            </a:extLst>
          </p:cNvPr>
          <p:cNvSpPr>
            <a:spLocks noGrp="1"/>
          </p:cNvSpPr>
          <p:nvPr/>
        </p:nvSpPr>
        <p:spPr>
          <a:xfrm>
            <a:off x="560000" y="1100000"/>
            <a:ext cx="11072000" cy="4850000"/>
          </a:xfrm>
          <a:prstGeom prst="rect">
            <a:avLst/>
          </a:prstGeom>
          <a:noFill/>
        </p:spPr>
        <p:txBody>
          <a:bodyPr wrap="square" lIns="0" tIns="0" rIns="0" bIns="0" anchor="t">
            <a:noAutofit/>
          </a:bodyPr>
          <a:lstStyle/>
          <a:p>
            <a:pPr marL="0" lvl="0" indent="0" algn="l">
              <a:lnSpc>
                <a:spcPct val="110000"/>
              </a:lnSpc>
              <a:spcBef>
                <a:spcPts val="0"/>
              </a:spcBef>
              <a:buNone/>
            </a:pPr>
            <a:r>
              <a:rPr lang="en-US" sz="2200" b="1" dirty="0">
                <a:solidFill>
                  <a:srgbClr val="1F5C9E"/>
                </a:solidFill>
                <a:latin typeface="Arial"/>
              </a:rPr>
              <a:t>Question 10 of 10</a:t>
            </a:r>
          </a:p>
          <a:p>
            <a:pPr marL="0" lvl="0" indent="0" algn="l">
              <a:lnSpc>
                <a:spcPct val="110000"/>
              </a:lnSpc>
              <a:spcBef>
                <a:spcPts val="900"/>
              </a:spcBef>
              <a:buNone/>
            </a:pPr>
            <a:r>
              <a:rPr lang="en-US" b="1" dirty="0">
                <a:solidFill>
                  <a:srgbClr val="404040"/>
                </a:solidFill>
                <a:latin typeface="Arial"/>
              </a:rPr>
              <a:t>Select the best answer.</a:t>
            </a:r>
          </a:p>
          <a:p>
            <a:pPr marL="0" lvl="0" indent="0" algn="l">
              <a:lnSpc>
                <a:spcPct val="110000"/>
              </a:lnSpc>
              <a:spcBef>
                <a:spcPts val="900"/>
              </a:spcBef>
              <a:buNone/>
            </a:pPr>
            <a:r>
              <a:rPr lang="en-US" dirty="0">
                <a:solidFill>
                  <a:srgbClr val="404040"/>
                </a:solidFill>
                <a:latin typeface="Arial"/>
              </a:rPr>
              <a:t>What are some penalties for violating fraud, waste, and abuse (FWA) laws?</a:t>
            </a:r>
          </a:p>
          <a:p>
            <a:pPr marL="800100" lvl="1" indent="-342900">
              <a:lnSpc>
                <a:spcPct val="110000"/>
              </a:lnSpc>
              <a:spcBef>
                <a:spcPts val="900"/>
              </a:spcBef>
              <a:buFont typeface="+mj-lt"/>
              <a:buAutoNum type="alphaUcPeriod"/>
            </a:pPr>
            <a:r>
              <a:rPr lang="en-US" dirty="0">
                <a:solidFill>
                  <a:srgbClr val="404040"/>
                </a:solidFill>
                <a:latin typeface="Arial"/>
              </a:rPr>
              <a:t>Civil monetary penalties (CMPs)</a:t>
            </a:r>
          </a:p>
          <a:p>
            <a:pPr marL="800100" lvl="1" indent="-342900">
              <a:lnSpc>
                <a:spcPct val="110000"/>
              </a:lnSpc>
              <a:spcBef>
                <a:spcPts val="900"/>
              </a:spcBef>
              <a:buFont typeface="+mj-lt"/>
              <a:buAutoNum type="alphaUcPeriod"/>
            </a:pPr>
            <a:r>
              <a:rPr lang="en-US" dirty="0">
                <a:solidFill>
                  <a:srgbClr val="404040"/>
                </a:solidFill>
                <a:latin typeface="Arial"/>
              </a:rPr>
              <a:t>Imprisonment</a:t>
            </a:r>
          </a:p>
          <a:p>
            <a:pPr marL="800100" lvl="1" indent="-342900">
              <a:lnSpc>
                <a:spcPct val="110000"/>
              </a:lnSpc>
              <a:spcBef>
                <a:spcPts val="900"/>
              </a:spcBef>
              <a:buFont typeface="+mj-lt"/>
              <a:buAutoNum type="alphaUcPeriod"/>
            </a:pPr>
            <a:r>
              <a:rPr lang="en-US" dirty="0">
                <a:solidFill>
                  <a:srgbClr val="404040"/>
                </a:solidFill>
                <a:latin typeface="Arial"/>
              </a:rPr>
              <a:t>Exclusion from participation in all federal health care programs</a:t>
            </a:r>
          </a:p>
          <a:p>
            <a:pPr marL="800100" lvl="1" indent="-342900">
              <a:lnSpc>
                <a:spcPct val="110000"/>
              </a:lnSpc>
              <a:spcBef>
                <a:spcPts val="900"/>
              </a:spcBef>
              <a:buFont typeface="+mj-lt"/>
              <a:buAutoNum type="alphaUcPeriod"/>
            </a:pPr>
            <a:r>
              <a:rPr lang="en-US" dirty="0">
                <a:solidFill>
                  <a:srgbClr val="404040"/>
                </a:solidFill>
                <a:latin typeface="Arial"/>
              </a:rPr>
              <a:t>All the above</a:t>
            </a:r>
          </a:p>
        </p:txBody>
      </p:sp>
      <p:sp>
        <p:nvSpPr>
          <p:cNvPr id="2" name="Title 2">
            <a:extLst>
              <a:ext uri="{FF2B5EF4-FFF2-40B4-BE49-F238E27FC236}">
                <a16:creationId xmlns:a16="http://schemas.microsoft.com/office/drawing/2014/main" id="{4DE3259E-14CF-7029-E36D-6D4F5165EB5B}"/>
              </a:ext>
              <a:ext uri="{C183D7F6-B498-43B3-948B-1728B52AA6E4}">
                <adec:decorative xmlns:adec="http://schemas.microsoft.com/office/drawing/2017/decorative" val="1"/>
              </a:ext>
            </a:extLst>
          </p:cNvPr>
          <p:cNvSpPr txBox="1">
            <a:spLocks noGrp="1"/>
          </p:cNvSpPr>
          <p:nvPr>
            <p:ph type="title" idx="4294967295"/>
          </p:nvPr>
        </p:nvSpPr>
        <p:spPr>
          <a:xfrm>
            <a:off x="520000" y="-647372"/>
            <a:ext cx="6093068" cy="37337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F5C9E"/>
                </a:solidFill>
                <a:effectLst/>
                <a:uLnTx/>
                <a:uFillTx/>
                <a:latin typeface="Arial"/>
                <a:ea typeface="+mn-ea"/>
                <a:cs typeface="+mn-cs"/>
              </a:rPr>
              <a:t>Question 10 of 10</a:t>
            </a:r>
          </a:p>
        </p:txBody>
      </p:sp>
    </p:spTree>
    <p:extLst>
      <p:ext uri="{BB962C8B-B14F-4D97-AF65-F5344CB8AC3E}">
        <p14:creationId xmlns:p14="http://schemas.microsoft.com/office/powerpoint/2010/main" val="155540000"/>
      </p:ext>
    </p:extLst>
  </p:cSld>
  <p:clrMapOvr>
    <a:masterClrMapping/>
  </p:clrMapOvr>
</p:sld>
</file>

<file path=ppt/theme/theme1.xml><?xml version="1.0" encoding="utf-8"?>
<a:theme xmlns:a="http://schemas.openxmlformats.org/drawingml/2006/main" name="Office Theme">
  <a:themeElements>
    <a:clrScheme name="training">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0000FE"/>
      </a:hlink>
      <a:folHlink>
        <a:srgbClr val="7F007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19064515621104CA603B758C6B07039" ma:contentTypeVersion="23" ma:contentTypeDescription="Create a new document." ma:contentTypeScope="" ma:versionID="334b9c9aed8c71d2ff3b2410eef20482">
  <xsd:schema xmlns:xsd="http://www.w3.org/2001/XMLSchema" xmlns:xs="http://www.w3.org/2001/XMLSchema" xmlns:p="http://schemas.microsoft.com/office/2006/metadata/properties" xmlns:ns1="http://schemas.microsoft.com/sharepoint/v3" xmlns:ns2="e9587184-d09a-4440-adc5-1776f6bc070d" xmlns:ns3="78ddc34b-c5a4-4423-9ea4-2aafcbf858c2" targetNamespace="http://schemas.microsoft.com/office/2006/metadata/properties" ma:root="true" ma:fieldsID="01ee8d4e81317ee339b2d0fa53597120" ns1:_="" ns2:_="" ns3:_="">
    <xsd:import namespace="http://schemas.microsoft.com/sharepoint/v3"/>
    <xsd:import namespace="e9587184-d09a-4440-adc5-1776f6bc070d"/>
    <xsd:import namespace="78ddc34b-c5a4-4423-9ea4-2aafcbf858c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GenerationTime" minOccurs="0"/>
                <xsd:element ref="ns2:MediaServiceEventHashCode" minOccurs="0"/>
                <xsd:element ref="ns2:MediaServiceOCR" minOccurs="0"/>
                <xsd:element ref="ns2:lcf76f155ced4ddcb4097134ff3c332f" minOccurs="0"/>
                <xsd:element ref="ns3:TaxCatchAll" minOccurs="0"/>
                <xsd:element ref="ns2:MediaServiceAutoKeyPoints" minOccurs="0"/>
                <xsd:element ref="ns2:MediaServiceKeyPoints" minOccurs="0"/>
                <xsd:element ref="ns3:SharedWithUsers" minOccurs="0"/>
                <xsd:element ref="ns3:SharedWithDetails" minOccurs="0"/>
                <xsd:element ref="ns2:_Flow_SignoffStatus" minOccurs="0"/>
                <xsd:element ref="ns2:MediaServiceObjectDetectorVersions" minOccurs="0"/>
                <xsd:element ref="ns2:MediaServiceSearchProperties" minOccurs="0"/>
                <xsd:element ref="ns1:_ip_UnifiedCompliancePolicyProperties" minOccurs="0"/>
                <xsd:element ref="ns1:_ip_UnifiedCompliancePolicyUIAction"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9587184-d09a-4440-adc5-1776f6bc070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4f5b6eb6-f54a-42b0-9e53-661be12aea02" ma:termSetId="09814cd3-568e-fe90-9814-8d621ff8fb84" ma:anchorId="fba54fb3-c3e1-fe81-a776-ca4b69148c4d" ma:open="true" ma:isKeyword="false">
      <xsd:complexType>
        <xsd:sequence>
          <xsd:element ref="pc:Terms" minOccurs="0" maxOccurs="1"/>
        </xsd:sequence>
      </xsd:complex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LengthInSeconds" ma:index="26" nillable="true" ma:displayName="MediaLengthInSeconds" ma:hidden="true" ma:internalName="MediaLengthInSeconds" ma:readOnly="true">
      <xsd:simpleType>
        <xsd:restriction base="dms:Unknown"/>
      </xsd:simpleType>
    </xsd:element>
    <xsd:element name="MediaServiceLocation" ma:index="27"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ddc34b-c5a4-4423-9ea4-2aafcbf858c2"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fc3bb67c-23ba-449d-9d59-f4c8e41a3f67}" ma:internalName="TaxCatchAll" ma:showField="CatchAllData" ma:web="78ddc34b-c5a4-4423-9ea4-2aafcbf858c2">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Flow_SignoffStatus xmlns="e9587184-d09a-4440-adc5-1776f6bc070d" xsi:nil="true"/>
    <lcf76f155ced4ddcb4097134ff3c332f xmlns="e9587184-d09a-4440-adc5-1776f6bc070d">
      <Terms xmlns="http://schemas.microsoft.com/office/infopath/2007/PartnerControls"/>
    </lcf76f155ced4ddcb4097134ff3c332f>
    <_ip_UnifiedCompliancePolicyProperties xmlns="http://schemas.microsoft.com/sharepoint/v3" xsi:nil="true"/>
    <TaxCatchAll xmlns="78ddc34b-c5a4-4423-9ea4-2aafcbf858c2" xsi:nil="true"/>
  </documentManagement>
</p:properties>
</file>

<file path=customXml/itemProps1.xml><?xml version="1.0" encoding="utf-8"?>
<ds:datastoreItem xmlns:ds="http://schemas.openxmlformats.org/officeDocument/2006/customXml" ds:itemID="{F6521B29-D682-4690-8E83-849BE3E91033}"/>
</file>

<file path=customXml/itemProps2.xml><?xml version="1.0" encoding="utf-8"?>
<ds:datastoreItem xmlns:ds="http://schemas.openxmlformats.org/officeDocument/2006/customXml" ds:itemID="{2B169156-10E2-4D15-955C-3FEE177F3292}"/>
</file>

<file path=customXml/itemProps3.xml><?xml version="1.0" encoding="utf-8"?>
<ds:datastoreItem xmlns:ds="http://schemas.openxmlformats.org/officeDocument/2006/customXml" ds:itemID="{2BC0B654-D66A-4FFC-98CA-9AC7A37EA0D2}"/>
</file>

<file path=docProps/app.xml><?xml version="1.0" encoding="utf-8"?>
<Properties xmlns="http://schemas.openxmlformats.org/officeDocument/2006/extended-properties" xmlns:vt="http://schemas.openxmlformats.org/officeDocument/2006/docPropsVTypes">
  <TotalTime>13508</TotalTime>
  <Words>11368</Words>
  <Application>Microsoft Macintosh PowerPoint</Application>
  <PresentationFormat>Widescreen</PresentationFormat>
  <Paragraphs>1097</Paragraphs>
  <Slides>102</Slides>
  <Notes>102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102</vt:i4>
      </vt:variant>
    </vt:vector>
  </HeadingPairs>
  <TitlesOfParts>
    <vt:vector size="106" baseType="lpstr">
      <vt:lpstr>Aptos</vt:lpstr>
      <vt:lpstr>Aptos Display</vt:lpstr>
      <vt:lpstr>Arial</vt:lpstr>
      <vt:lpstr>Office Theme</vt:lpstr>
      <vt:lpstr>Combating Medicare Parts C &amp; D Fraud, Waste &amp; Abuse</vt:lpstr>
      <vt:lpstr>Combating Medicare Parts C &amp; D Fraud, Waste &amp; Abuse</vt:lpstr>
      <vt:lpstr>Introduction: Content Source</vt:lpstr>
      <vt:lpstr>Introduction: Course Objectives</vt:lpstr>
      <vt:lpstr>Introduction: Course Overview</vt:lpstr>
      <vt:lpstr>Introduction</vt:lpstr>
      <vt:lpstr>Introduction: Why do I need this training?</vt:lpstr>
      <vt:lpstr>Introduction: Training Requirements</vt:lpstr>
      <vt:lpstr>Part C</vt:lpstr>
      <vt:lpstr>Part D</vt:lpstr>
      <vt:lpstr>Up Next: Lesson 1: What’s Fraud, Waste, and Abuse?</vt:lpstr>
      <vt:lpstr>Lesson 1: Introduction &amp; Learning Objectives</vt:lpstr>
      <vt:lpstr>Fraud</vt:lpstr>
      <vt:lpstr>Fraud (continued)</vt:lpstr>
      <vt:lpstr>Fraud: Example &amp; Penalties</vt:lpstr>
      <vt:lpstr>Waste and Abuse</vt:lpstr>
      <vt:lpstr>Fraud Examples</vt:lpstr>
      <vt:lpstr>Waste Examples</vt:lpstr>
      <vt:lpstr>Abuse Examples</vt:lpstr>
      <vt:lpstr>Fraud, Waste &amp; Abuse Differences</vt:lpstr>
      <vt:lpstr>Understanding Fraud, Waste &amp; Abuse</vt:lpstr>
      <vt:lpstr>Federal Civil False Claims Act</vt:lpstr>
      <vt:lpstr>Federal Civil False Claims Act: Examples</vt:lpstr>
      <vt:lpstr>Federal Civil False Claims Act (continued)</vt:lpstr>
      <vt:lpstr>Criminal Health Care Fraud Statute</vt:lpstr>
      <vt:lpstr>Criminal Health Care Fraud Statute: Examples</vt:lpstr>
      <vt:lpstr>Anti-Kickback Statute</vt:lpstr>
      <vt:lpstr>Anti-Kickback Statute: Example</vt:lpstr>
      <vt:lpstr>Physician Self-Referral Law (Stark Law)</vt:lpstr>
      <vt:lpstr>Physician Self-Referral Law (Stark Law): Example</vt:lpstr>
      <vt:lpstr>Civil Monetary Penalties Law</vt:lpstr>
      <vt:lpstr>Civil Monetary Penalties Law: Example</vt:lpstr>
      <vt:lpstr>Exclusion Statute</vt:lpstr>
      <vt:lpstr>Exclusion Statute: Example</vt:lpstr>
      <vt:lpstr>Health Insurance Portability and Accountability Act</vt:lpstr>
      <vt:lpstr>Health Insurance Portability and Accountability Act: Example</vt:lpstr>
      <vt:lpstr>Lesson 1 Summary</vt:lpstr>
      <vt:lpstr>Lesson 1: Review Questions</vt:lpstr>
      <vt:lpstr>Lesson 1 Review Question (1 of 2)</vt:lpstr>
      <vt:lpstr>Lesson 1 Review Question (1 of 2) Answer</vt:lpstr>
      <vt:lpstr>Lesson 1 Review Question (2 of 2)</vt:lpstr>
      <vt:lpstr>Lesson 1 Review Question (2 of 2) Answer</vt:lpstr>
      <vt:lpstr>Lesson 1 Completed</vt:lpstr>
      <vt:lpstr>Up Next: Lesson 2: Your Role in the Fight Against Fraud, Waste, and Abuse</vt:lpstr>
      <vt:lpstr>Lesson 2: Introduction &amp; Learning Objectives</vt:lpstr>
      <vt:lpstr>Where do I fit in?</vt:lpstr>
      <vt:lpstr>Where do I fit in? (continued)</vt:lpstr>
      <vt:lpstr>Where do I fit in? (continued) Text Version</vt:lpstr>
      <vt:lpstr>What are my responsibilities?</vt:lpstr>
      <vt:lpstr>How do I prevent fraud, waste &amp; abuse?</vt:lpstr>
      <vt:lpstr>Stay informed about policies &amp; procedures</vt:lpstr>
      <vt:lpstr>Report Fraud, Waste &amp; Abuse</vt:lpstr>
      <vt:lpstr>Reporting fraud, waste &amp; abuse outside your organization</vt:lpstr>
      <vt:lpstr>Where to Report FWA</vt:lpstr>
      <vt:lpstr>Corrective action</vt:lpstr>
      <vt:lpstr>Corrective Action: Example</vt:lpstr>
      <vt:lpstr>Potential Fraud, Waste &amp; Abuse Indicators</vt:lpstr>
      <vt:lpstr>Real-World Example: Potential Patient Issues</vt:lpstr>
      <vt:lpstr>Key Indicators: Potential Patient Issues</vt:lpstr>
      <vt:lpstr>Real-World Example: Potential Provider Issues</vt:lpstr>
      <vt:lpstr>Key Indicators: Potential Provider Issues</vt:lpstr>
      <vt:lpstr>Real-World Example: Potential Pharmacy Issues</vt:lpstr>
      <vt:lpstr>Key Indicators: Potential Pharmacy Issues</vt:lpstr>
      <vt:lpstr>Real-World Example: Potential Wholesaler Issues</vt:lpstr>
      <vt:lpstr>Key Indicators: Potential Wholesaler Issues</vt:lpstr>
      <vt:lpstr>Real-World Example: Potential Manufacturer Issues</vt:lpstr>
      <vt:lpstr>Key Indicators: Potential Manufacturer Issues</vt:lpstr>
      <vt:lpstr>Real-World Example: Potential Sponsor Issues</vt:lpstr>
      <vt:lpstr>Key Indicators: Potential Sponsor Issues</vt:lpstr>
      <vt:lpstr>Lesson 2 Summary</vt:lpstr>
      <vt:lpstr>Lesson 2 Review</vt:lpstr>
      <vt:lpstr>Lesson 2: Your Role in the Fight Against Fraud, Waste &amp; Abuse – Review Question 1 of 3</vt:lpstr>
      <vt:lpstr>Lesson 2: Your Role in the Fight Against Fraud, Waste &amp; Abuse – Answer to Review Question 1 of 3</vt:lpstr>
      <vt:lpstr>Lesson 2: Your Role in the Fight Against Fraud, Waste &amp; Abuse – Review Question 2 of 3</vt:lpstr>
      <vt:lpstr>Lesson 2: Your Role in the Fight Against Fraud, Waste &amp; Abuse – Answer to Review Question 2 of 3</vt:lpstr>
      <vt:lpstr>Lesson 2: Your Role in the Fight Against Fraud, Waste &amp; Abuse – Review Question 3 of 3</vt:lpstr>
      <vt:lpstr>Lesson 2: Your Role in the Fight Against Fraud, Waste &amp; Abuse – Answer to Review Question 3 of 3</vt:lpstr>
      <vt:lpstr>You’ve Completed Lesson 2: Your Role in the Fight Against Fraud, Waste &amp; Abuse</vt:lpstr>
      <vt:lpstr>Up Next: Test</vt:lpstr>
      <vt:lpstr>Test</vt:lpstr>
      <vt:lpstr>Question 1 of 10</vt:lpstr>
      <vt:lpstr>Question 1 of 10 – correct answer</vt:lpstr>
      <vt:lpstr>Question 2 of 10</vt:lpstr>
      <vt:lpstr>Question 2 of 10 – correct answer</vt:lpstr>
      <vt:lpstr>Question 3 of 10</vt:lpstr>
      <vt:lpstr>Question 3 of 10 – correct answer</vt:lpstr>
      <vt:lpstr>Question 4 of 10</vt:lpstr>
      <vt:lpstr>Question 4 of 10 – correct answer</vt:lpstr>
      <vt:lpstr>Question 5 of 10</vt:lpstr>
      <vt:lpstr>Question 5 of 10 – correct answer</vt:lpstr>
      <vt:lpstr>Question 6 of 10</vt:lpstr>
      <vt:lpstr>Question 6 of 10 – correct answer</vt:lpstr>
      <vt:lpstr>Question 7 of 10</vt:lpstr>
      <vt:lpstr>Question 7 of 10 – correct answer</vt:lpstr>
      <vt:lpstr>Question 8 of 10</vt:lpstr>
      <vt:lpstr>Question 8 of 10 – correct answer</vt:lpstr>
      <vt:lpstr>Question 9 of 10</vt:lpstr>
      <vt:lpstr>Question 9 of 10 – correct answer</vt:lpstr>
      <vt:lpstr>Question 10 of 10</vt:lpstr>
      <vt:lpstr>Question 10 of 10 – correct answer</vt:lpstr>
      <vt:lpstr>You have completed the course</vt:lpstr>
      <vt:lpstr>Acronyms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Combating Medicare Parts C &amp; D Fraud, Waste &amp; Abuse Training</dc:title>
  <dc:subject/>
  <dc:creator>CMS | Medicare Learning Network</dc:creator>
  <cp:keywords/>
  <dc:description/>
  <cp:lastModifiedBy>Ginny E. Hong</cp:lastModifiedBy>
  <cp:revision>38</cp:revision>
  <dcterms:created xsi:type="dcterms:W3CDTF">2026-06-16T18:38:11Z</dcterms:created>
  <dcterms:modified xsi:type="dcterms:W3CDTF">2026-06-29T18:39:17Z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0b638e0-f50f-48bd-992f-bcb55031a99f_Enabled">
    <vt:lpwstr>true</vt:lpwstr>
  </property>
  <property fmtid="{D5CDD505-2E9C-101B-9397-08002B2CF9AE}" pid="3" name="MSIP_Label_b0b638e0-f50f-48bd-992f-bcb55031a99f_SetDate">
    <vt:lpwstr>2026-06-17T13:54:04Z</vt:lpwstr>
  </property>
  <property fmtid="{D5CDD505-2E9C-101B-9397-08002B2CF9AE}" pid="4" name="MSIP_Label_b0b638e0-f50f-48bd-992f-bcb55031a99f_Method">
    <vt:lpwstr>Standard</vt:lpwstr>
  </property>
  <property fmtid="{D5CDD505-2E9C-101B-9397-08002B2CF9AE}" pid="5" name="MSIP_Label_b0b638e0-f50f-48bd-992f-bcb55031a99f_Name">
    <vt:lpwstr>Confidential Default</vt:lpwstr>
  </property>
  <property fmtid="{D5CDD505-2E9C-101B-9397-08002B2CF9AE}" pid="6" name="MSIP_Label_b0b638e0-f50f-48bd-992f-bcb55031a99f_SiteId">
    <vt:lpwstr>f45ccc07-e57e-4d15-bf6f-f6cbccd2d395</vt:lpwstr>
  </property>
  <property fmtid="{D5CDD505-2E9C-101B-9397-08002B2CF9AE}" pid="7" name="MSIP_Label_b0b638e0-f50f-48bd-992f-bcb55031a99f_ActionId">
    <vt:lpwstr>4d131909-d53d-4516-85ab-e44608c4facf</vt:lpwstr>
  </property>
  <property fmtid="{D5CDD505-2E9C-101B-9397-08002B2CF9AE}" pid="8" name="MSIP_Label_b0b638e0-f50f-48bd-992f-bcb55031a99f_ContentBits">
    <vt:lpwstr>0</vt:lpwstr>
  </property>
  <property fmtid="{D5CDD505-2E9C-101B-9397-08002B2CF9AE}" pid="9" name="MSIP_Label_b0b638e0-f50f-48bd-992f-bcb55031a99f_Tag">
    <vt:lpwstr>50, 3, 0, 1</vt:lpwstr>
  </property>
  <property fmtid="{D5CDD505-2E9C-101B-9397-08002B2CF9AE}" pid="10" name="ContentTypeId">
    <vt:lpwstr>0x010100919064515621104CA603B758C6B07039</vt:lpwstr>
  </property>
</Properties>
</file>